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112"/>
  </p:notesMasterIdLst>
  <p:handoutMasterIdLst>
    <p:handoutMasterId r:id="rId113"/>
  </p:handoutMasterIdLst>
  <p:sldIdLst>
    <p:sldId id="256" r:id="rId5"/>
    <p:sldId id="449" r:id="rId6"/>
    <p:sldId id="269" r:id="rId7"/>
    <p:sldId id="377" r:id="rId8"/>
    <p:sldId id="382" r:id="rId9"/>
    <p:sldId id="383" r:id="rId10"/>
    <p:sldId id="388" r:id="rId11"/>
    <p:sldId id="389" r:id="rId12"/>
    <p:sldId id="380" r:id="rId13"/>
    <p:sldId id="445" r:id="rId14"/>
    <p:sldId id="452" r:id="rId15"/>
    <p:sldId id="446" r:id="rId16"/>
    <p:sldId id="258" r:id="rId17"/>
    <p:sldId id="259" r:id="rId18"/>
    <p:sldId id="267" r:id="rId19"/>
    <p:sldId id="260" r:id="rId20"/>
    <p:sldId id="317" r:id="rId21"/>
    <p:sldId id="318" r:id="rId22"/>
    <p:sldId id="391" r:id="rId23"/>
    <p:sldId id="447" r:id="rId24"/>
    <p:sldId id="306" r:id="rId25"/>
    <p:sldId id="453" r:id="rId26"/>
    <p:sldId id="307" r:id="rId27"/>
    <p:sldId id="311" r:id="rId28"/>
    <p:sldId id="360" r:id="rId29"/>
    <p:sldId id="314" r:id="rId30"/>
    <p:sldId id="315" r:id="rId31"/>
    <p:sldId id="312" r:id="rId32"/>
    <p:sldId id="381" r:id="rId33"/>
    <p:sldId id="418" r:id="rId34"/>
    <p:sldId id="316" r:id="rId35"/>
    <p:sldId id="313" r:id="rId36"/>
    <p:sldId id="370" r:id="rId37"/>
    <p:sldId id="371" r:id="rId38"/>
    <p:sldId id="361" r:id="rId39"/>
    <p:sldId id="362" r:id="rId40"/>
    <p:sldId id="365" r:id="rId41"/>
    <p:sldId id="363" r:id="rId42"/>
    <p:sldId id="366" r:id="rId43"/>
    <p:sldId id="367" r:id="rId44"/>
    <p:sldId id="320" r:id="rId45"/>
    <p:sldId id="321" r:id="rId46"/>
    <p:sldId id="333" r:id="rId47"/>
    <p:sldId id="364" r:id="rId48"/>
    <p:sldId id="334" r:id="rId49"/>
    <p:sldId id="308" r:id="rId50"/>
    <p:sldId id="390" r:id="rId51"/>
    <p:sldId id="394" r:id="rId52"/>
    <p:sldId id="454" r:id="rId53"/>
    <p:sldId id="395" r:id="rId54"/>
    <p:sldId id="393" r:id="rId55"/>
    <p:sldId id="397" r:id="rId56"/>
    <p:sldId id="399" r:id="rId57"/>
    <p:sldId id="400" r:id="rId58"/>
    <p:sldId id="401" r:id="rId59"/>
    <p:sldId id="402" r:id="rId60"/>
    <p:sldId id="398" r:id="rId61"/>
    <p:sldId id="374" r:id="rId62"/>
    <p:sldId id="455" r:id="rId63"/>
    <p:sldId id="448" r:id="rId64"/>
    <p:sldId id="375" r:id="rId65"/>
    <p:sldId id="372" r:id="rId66"/>
    <p:sldId id="376" r:id="rId67"/>
    <p:sldId id="456" r:id="rId68"/>
    <p:sldId id="411" r:id="rId69"/>
    <p:sldId id="403" r:id="rId70"/>
    <p:sldId id="404" r:id="rId71"/>
    <p:sldId id="412" r:id="rId72"/>
    <p:sldId id="413" r:id="rId73"/>
    <p:sldId id="414" r:id="rId74"/>
    <p:sldId id="420" r:id="rId75"/>
    <p:sldId id="423" r:id="rId76"/>
    <p:sldId id="424" r:id="rId77"/>
    <p:sldId id="425" r:id="rId78"/>
    <p:sldId id="426" r:id="rId79"/>
    <p:sldId id="429" r:id="rId80"/>
    <p:sldId id="431" r:id="rId81"/>
    <p:sldId id="432" r:id="rId82"/>
    <p:sldId id="433" r:id="rId83"/>
    <p:sldId id="434" r:id="rId84"/>
    <p:sldId id="435" r:id="rId85"/>
    <p:sldId id="436" r:id="rId86"/>
    <p:sldId id="421" r:id="rId87"/>
    <p:sldId id="427" r:id="rId88"/>
    <p:sldId id="437" r:id="rId89"/>
    <p:sldId id="438" r:id="rId90"/>
    <p:sldId id="439" r:id="rId91"/>
    <p:sldId id="440" r:id="rId92"/>
    <p:sldId id="441" r:id="rId93"/>
    <p:sldId id="442" r:id="rId94"/>
    <p:sldId id="443" r:id="rId95"/>
    <p:sldId id="408" r:id="rId96"/>
    <p:sldId id="416" r:id="rId97"/>
    <p:sldId id="384" r:id="rId98"/>
    <p:sldId id="386" r:id="rId99"/>
    <p:sldId id="387" r:id="rId100"/>
    <p:sldId id="405" r:id="rId101"/>
    <p:sldId id="406" r:id="rId102"/>
    <p:sldId id="407" r:id="rId103"/>
    <p:sldId id="415" r:id="rId104"/>
    <p:sldId id="417" r:id="rId105"/>
    <p:sldId id="357" r:id="rId106"/>
    <p:sldId id="358" r:id="rId107"/>
    <p:sldId id="419" r:id="rId108"/>
    <p:sldId id="410" r:id="rId109"/>
    <p:sldId id="444" r:id="rId110"/>
    <p:sldId id="450" r:id="rId111"/>
  </p:sldIdLst>
  <p:sldSz cx="9144000" cy="6858000" type="screen4x3"/>
  <p:notesSz cx="7019925" cy="9305925"/>
  <p:defaultTextStyle>
    <a:defPPr>
      <a:defRPr lang="en-US"/>
    </a:defPPr>
    <a:lvl1pPr algn="l" rtl="0" fontAlgn="base">
      <a:spcBef>
        <a:spcPct val="30000"/>
      </a:spcBef>
      <a:spcAft>
        <a:spcPct val="0"/>
      </a:spcAft>
      <a:defRPr sz="1000" kern="1200">
        <a:solidFill>
          <a:schemeClr val="tx1"/>
        </a:solidFill>
        <a:latin typeface="Arial" charset="0"/>
        <a:ea typeface="ＭＳ Ｐゴシック" pitchFamily="1" charset="-128"/>
        <a:cs typeface="+mn-cs"/>
      </a:defRPr>
    </a:lvl1pPr>
    <a:lvl2pPr marL="457200" algn="l" rtl="0" fontAlgn="base">
      <a:spcBef>
        <a:spcPct val="30000"/>
      </a:spcBef>
      <a:spcAft>
        <a:spcPct val="0"/>
      </a:spcAft>
      <a:defRPr sz="1000" kern="1200">
        <a:solidFill>
          <a:schemeClr val="tx1"/>
        </a:solidFill>
        <a:latin typeface="Arial" charset="0"/>
        <a:ea typeface="ＭＳ Ｐゴシック" pitchFamily="1" charset="-128"/>
        <a:cs typeface="+mn-cs"/>
      </a:defRPr>
    </a:lvl2pPr>
    <a:lvl3pPr marL="914400" algn="l" rtl="0" fontAlgn="base">
      <a:spcBef>
        <a:spcPct val="30000"/>
      </a:spcBef>
      <a:spcAft>
        <a:spcPct val="0"/>
      </a:spcAft>
      <a:defRPr sz="1000" kern="1200">
        <a:solidFill>
          <a:schemeClr val="tx1"/>
        </a:solidFill>
        <a:latin typeface="Arial" charset="0"/>
        <a:ea typeface="ＭＳ Ｐゴシック" pitchFamily="1" charset="-128"/>
        <a:cs typeface="+mn-cs"/>
      </a:defRPr>
    </a:lvl3pPr>
    <a:lvl4pPr marL="1371600" algn="l" rtl="0" fontAlgn="base">
      <a:spcBef>
        <a:spcPct val="30000"/>
      </a:spcBef>
      <a:spcAft>
        <a:spcPct val="0"/>
      </a:spcAft>
      <a:defRPr sz="1000" kern="1200">
        <a:solidFill>
          <a:schemeClr val="tx1"/>
        </a:solidFill>
        <a:latin typeface="Arial" charset="0"/>
        <a:ea typeface="ＭＳ Ｐゴシック" pitchFamily="1" charset="-128"/>
        <a:cs typeface="+mn-cs"/>
      </a:defRPr>
    </a:lvl4pPr>
    <a:lvl5pPr marL="1828800" algn="l" rtl="0" fontAlgn="base">
      <a:spcBef>
        <a:spcPct val="30000"/>
      </a:spcBef>
      <a:spcAft>
        <a:spcPct val="0"/>
      </a:spcAft>
      <a:defRPr sz="1000" kern="1200">
        <a:solidFill>
          <a:schemeClr val="tx1"/>
        </a:solidFill>
        <a:latin typeface="Arial" charset="0"/>
        <a:ea typeface="ＭＳ Ｐゴシック" pitchFamily="1" charset="-128"/>
        <a:cs typeface="+mn-cs"/>
      </a:defRPr>
    </a:lvl5pPr>
    <a:lvl6pPr marL="2286000" algn="l" defTabSz="914400" rtl="0" eaLnBrk="1" latinLnBrk="0" hangingPunct="1">
      <a:defRPr sz="1000" kern="1200">
        <a:solidFill>
          <a:schemeClr val="tx1"/>
        </a:solidFill>
        <a:latin typeface="Arial" charset="0"/>
        <a:ea typeface="ＭＳ Ｐゴシック" pitchFamily="1" charset="-128"/>
        <a:cs typeface="+mn-cs"/>
      </a:defRPr>
    </a:lvl6pPr>
    <a:lvl7pPr marL="2743200" algn="l" defTabSz="914400" rtl="0" eaLnBrk="1" latinLnBrk="0" hangingPunct="1">
      <a:defRPr sz="1000" kern="1200">
        <a:solidFill>
          <a:schemeClr val="tx1"/>
        </a:solidFill>
        <a:latin typeface="Arial" charset="0"/>
        <a:ea typeface="ＭＳ Ｐゴシック" pitchFamily="1" charset="-128"/>
        <a:cs typeface="+mn-cs"/>
      </a:defRPr>
    </a:lvl7pPr>
    <a:lvl8pPr marL="3200400" algn="l" defTabSz="914400" rtl="0" eaLnBrk="1" latinLnBrk="0" hangingPunct="1">
      <a:defRPr sz="1000" kern="1200">
        <a:solidFill>
          <a:schemeClr val="tx1"/>
        </a:solidFill>
        <a:latin typeface="Arial" charset="0"/>
        <a:ea typeface="ＭＳ Ｐゴシック" pitchFamily="1" charset="-128"/>
        <a:cs typeface="+mn-cs"/>
      </a:defRPr>
    </a:lvl8pPr>
    <a:lvl9pPr marL="3657600" algn="l" defTabSz="914400" rtl="0" eaLnBrk="1" latinLnBrk="0" hangingPunct="1">
      <a:defRPr sz="1000" kern="1200">
        <a:solidFill>
          <a:schemeClr val="tx1"/>
        </a:solidFill>
        <a:latin typeface="Arial" charset="0"/>
        <a:ea typeface="ＭＳ Ｐゴシック" pitchFamily="1"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AFFB"/>
    <a:srgbClr val="DEA900"/>
    <a:srgbClr val="FFFF99"/>
    <a:srgbClr val="E8F3F4"/>
    <a:srgbClr val="D0EAEC"/>
    <a:srgbClr val="DCFFB9"/>
    <a:srgbClr val="CCFF99"/>
    <a:srgbClr val="99CC00"/>
    <a:srgbClr val="333366"/>
    <a:srgbClr val="66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935" autoAdjust="0"/>
  </p:normalViewPr>
  <p:slideViewPr>
    <p:cSldViewPr snapToGrid="0">
      <p:cViewPr varScale="1">
        <p:scale>
          <a:sx n="90" d="100"/>
          <a:sy n="90" d="100"/>
        </p:scale>
        <p:origin x="-594" y="-114"/>
      </p:cViewPr>
      <p:guideLst>
        <p:guide orient="horz" pos="2160"/>
        <p:guide pos="2880"/>
      </p:guideLst>
    </p:cSldViewPr>
  </p:slideViewPr>
  <p:outlineViewPr>
    <p:cViewPr>
      <p:scale>
        <a:sx n="33" d="100"/>
        <a:sy n="33" d="100"/>
      </p:scale>
      <p:origin x="18" y="0"/>
    </p:cViewPr>
  </p:outlineViewPr>
  <p:notesTextViewPr>
    <p:cViewPr>
      <p:scale>
        <a:sx n="1" d="1"/>
        <a:sy n="1" d="1"/>
      </p:scale>
      <p:origin x="0" y="0"/>
    </p:cViewPr>
  </p:notesTextViewPr>
  <p:sorterViewPr>
    <p:cViewPr>
      <p:scale>
        <a:sx n="100" d="100"/>
        <a:sy n="100" d="100"/>
      </p:scale>
      <p:origin x="0" y="14220"/>
    </p:cViewPr>
  </p:sorterViewPr>
  <p:notesViewPr>
    <p:cSldViewPr snapToGrid="0">
      <p:cViewPr varScale="1">
        <p:scale>
          <a:sx n="50" d="100"/>
          <a:sy n="50" d="100"/>
        </p:scale>
        <p:origin x="-1788" y="-114"/>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95" name="Line 15"/>
          <p:cNvSpPr>
            <a:spLocks noChangeShapeType="1"/>
          </p:cNvSpPr>
          <p:nvPr/>
        </p:nvSpPr>
        <p:spPr bwMode="auto">
          <a:xfrm flipH="1">
            <a:off x="231427" y="8767566"/>
            <a:ext cx="6557073"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98" tIns="46200" rIns="92398" bIns="46200" anchor="ctr">
            <a:spAutoFit/>
          </a:bodyPr>
          <a:lstStyle/>
          <a:p>
            <a:endParaRPr lang="en-US"/>
          </a:p>
        </p:txBody>
      </p:sp>
      <p:sp>
        <p:nvSpPr>
          <p:cNvPr id="46097" name="Rectangle 17"/>
          <p:cNvSpPr>
            <a:spLocks noGrp="1" noChangeArrowheads="1"/>
          </p:cNvSpPr>
          <p:nvPr>
            <p:ph type="hdr" sz="quarter"/>
          </p:nvPr>
        </p:nvSpPr>
        <p:spPr bwMode="auto">
          <a:xfrm>
            <a:off x="580173" y="299623"/>
            <a:ext cx="2736935" cy="4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04" tIns="0" rIns="19104" bIns="0" numCol="1" anchor="t" anchorCtr="0" compatLnSpc="1">
            <a:prstTxWarp prst="textNoShape">
              <a:avLst/>
            </a:prstTxWarp>
          </a:bodyPr>
          <a:lstStyle>
            <a:lvl1pPr defTabSz="959280" eaLnBrk="0" hangingPunct="0">
              <a:spcBef>
                <a:spcPct val="0"/>
              </a:spcBef>
              <a:defRPr b="1"/>
            </a:lvl1pPr>
          </a:lstStyle>
          <a:p>
            <a:r>
              <a:rPr lang="en-US" dirty="0" smtClean="0"/>
              <a:t>Network Analysis with SiLK</a:t>
            </a:r>
            <a:endParaRPr lang="en-US" dirty="0"/>
          </a:p>
        </p:txBody>
      </p:sp>
      <p:sp>
        <p:nvSpPr>
          <p:cNvPr id="46098" name="Rectangle 18"/>
          <p:cNvSpPr>
            <a:spLocks noGrp="1" noChangeArrowheads="1"/>
          </p:cNvSpPr>
          <p:nvPr>
            <p:ph type="dt" idx="1"/>
          </p:nvPr>
        </p:nvSpPr>
        <p:spPr bwMode="auto">
          <a:xfrm>
            <a:off x="3779960" y="299623"/>
            <a:ext cx="2736936" cy="4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04" tIns="0" rIns="19104" bIns="0" numCol="1" anchor="t" anchorCtr="0" compatLnSpc="1">
            <a:prstTxWarp prst="textNoShape">
              <a:avLst/>
            </a:prstTxWarp>
          </a:bodyPr>
          <a:lstStyle>
            <a:lvl1pPr algn="r" defTabSz="959280" eaLnBrk="0" hangingPunct="0">
              <a:spcBef>
                <a:spcPct val="0"/>
              </a:spcBef>
              <a:defRPr/>
            </a:lvl1pPr>
          </a:lstStyle>
          <a:p>
            <a:fld id="{9007F064-59AA-4F68-969F-62E42E7EC9DD}" type="datetime1">
              <a:rPr lang="en-US"/>
              <a:pPr/>
              <a:t>4/7/2016</a:t>
            </a:fld>
            <a:endParaRPr lang="en-US"/>
          </a:p>
        </p:txBody>
      </p:sp>
      <p:sp>
        <p:nvSpPr>
          <p:cNvPr id="46099" name="Rectangle 19"/>
          <p:cNvSpPr>
            <a:spLocks noChangeArrowheads="1"/>
          </p:cNvSpPr>
          <p:nvPr/>
        </p:nvSpPr>
        <p:spPr bwMode="auto">
          <a:xfrm>
            <a:off x="4049958" y="8839668"/>
            <a:ext cx="2159977" cy="200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4" tIns="0" rIns="19104" bIns="0" anchor="b"/>
          <a:lstStyle/>
          <a:p>
            <a:pPr algn="ctr" defTabSz="959280">
              <a:lnSpc>
                <a:spcPct val="89000"/>
              </a:lnSpc>
              <a:spcBef>
                <a:spcPct val="40000"/>
              </a:spcBef>
            </a:pPr>
            <a:r>
              <a:rPr lang="en-US" sz="800" dirty="0"/>
              <a:t>© 2013 Carnegie Mellon University</a:t>
            </a:r>
            <a:endParaRPr lang="en-US" sz="800" i="1" dirty="0">
              <a:latin typeface="Times New Roman" pitchFamily="18" charset="0"/>
            </a:endParaRPr>
          </a:p>
        </p:txBody>
      </p:sp>
      <p:sp>
        <p:nvSpPr>
          <p:cNvPr id="46100" name="Rectangle 20"/>
          <p:cNvSpPr>
            <a:spLocks noChangeArrowheads="1"/>
          </p:cNvSpPr>
          <p:nvPr/>
        </p:nvSpPr>
        <p:spPr bwMode="auto">
          <a:xfrm>
            <a:off x="6542611" y="8858896"/>
            <a:ext cx="337496" cy="227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51" tIns="44575" rIns="89151" bIns="44575">
            <a:spAutoFit/>
          </a:bodyPr>
          <a:lstStyle/>
          <a:p>
            <a:pPr algn="ctr" defTabSz="911155" eaLnBrk="0" hangingPunct="0">
              <a:lnSpc>
                <a:spcPct val="90000"/>
              </a:lnSpc>
              <a:spcBef>
                <a:spcPct val="0"/>
              </a:spcBef>
            </a:pPr>
            <a:fld id="{98E6AE3B-8324-4189-8FB1-2A206C7D75B7}" type="slidenum">
              <a:rPr lang="en-US" b="1"/>
              <a:pPr algn="ctr" defTabSz="911155" eaLnBrk="0" hangingPunct="0">
                <a:lnSpc>
                  <a:spcPct val="90000"/>
                </a:lnSpc>
                <a:spcBef>
                  <a:spcPct val="0"/>
                </a:spcBef>
              </a:pPr>
              <a:t>‹#›</a:t>
            </a:fld>
            <a:endParaRPr lang="en-US" b="1"/>
          </a:p>
        </p:txBody>
      </p:sp>
      <p:pic>
        <p:nvPicPr>
          <p:cNvPr id="46101" name="Picture 2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855" y="8806022"/>
            <a:ext cx="3702818" cy="29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567421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Rectangle 4"/>
          <p:cNvSpPr>
            <a:spLocks noGrp="1" noRot="1" noChangeAspect="1" noChangeArrowheads="1" noTextEdit="1"/>
          </p:cNvSpPr>
          <p:nvPr>
            <p:ph type="sldImg" idx="2"/>
          </p:nvPr>
        </p:nvSpPr>
        <p:spPr bwMode="auto">
          <a:xfrm>
            <a:off x="1184275" y="698500"/>
            <a:ext cx="4651375" cy="34893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385710" y="4420636"/>
            <a:ext cx="6248505" cy="418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276" tIns="46638" rIns="93276" bIns="46638"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p:txBody>
      </p:sp>
      <p:sp>
        <p:nvSpPr>
          <p:cNvPr id="7176" name="Rectangle 8"/>
          <p:cNvSpPr>
            <a:spLocks noGrp="1" noChangeArrowheads="1"/>
          </p:cNvSpPr>
          <p:nvPr>
            <p:ph type="ftr" sz="quarter" idx="4"/>
          </p:nvPr>
        </p:nvSpPr>
        <p:spPr bwMode="auto">
          <a:xfrm>
            <a:off x="4049958" y="8839668"/>
            <a:ext cx="2159977" cy="200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04" tIns="0" rIns="19104" bIns="0" numCol="1" anchor="b" anchorCtr="0" compatLnSpc="1">
            <a:prstTxWarp prst="textNoShape">
              <a:avLst/>
            </a:prstTxWarp>
          </a:bodyPr>
          <a:lstStyle>
            <a:lvl1pPr algn="ctr" defTabSz="959280">
              <a:lnSpc>
                <a:spcPct val="89000"/>
              </a:lnSpc>
              <a:spcBef>
                <a:spcPct val="40000"/>
              </a:spcBef>
              <a:defRPr sz="800"/>
            </a:lvl1pPr>
          </a:lstStyle>
          <a:p>
            <a:r>
              <a:rPr lang="en-US" dirty="0" smtClean="0"/>
              <a:t>© 2013 Carnegie Mellon University</a:t>
            </a:r>
            <a:endParaRPr lang="en-US" i="1" dirty="0">
              <a:latin typeface="Times New Roman" pitchFamily="18" charset="0"/>
            </a:endParaRPr>
          </a:p>
        </p:txBody>
      </p:sp>
      <p:sp>
        <p:nvSpPr>
          <p:cNvPr id="7177" name="Rectangle 9"/>
          <p:cNvSpPr>
            <a:spLocks noChangeArrowheads="1"/>
          </p:cNvSpPr>
          <p:nvPr/>
        </p:nvSpPr>
        <p:spPr bwMode="auto">
          <a:xfrm>
            <a:off x="6542611" y="8858896"/>
            <a:ext cx="337496" cy="227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51" tIns="44575" rIns="89151" bIns="44575">
            <a:spAutoFit/>
          </a:bodyPr>
          <a:lstStyle/>
          <a:p>
            <a:pPr algn="ctr" defTabSz="911155" eaLnBrk="0" hangingPunct="0">
              <a:lnSpc>
                <a:spcPct val="90000"/>
              </a:lnSpc>
              <a:spcBef>
                <a:spcPct val="0"/>
              </a:spcBef>
            </a:pPr>
            <a:fld id="{F3D7034D-FCA3-49D7-947E-A56E072F5A44}" type="slidenum">
              <a:rPr lang="en-US" b="1"/>
              <a:pPr algn="ctr" defTabSz="911155" eaLnBrk="0" hangingPunct="0">
                <a:lnSpc>
                  <a:spcPct val="90000"/>
                </a:lnSpc>
                <a:spcBef>
                  <a:spcPct val="0"/>
                </a:spcBef>
              </a:pPr>
              <a:t>‹#›</a:t>
            </a:fld>
            <a:endParaRPr lang="en-US" b="1"/>
          </a:p>
        </p:txBody>
      </p:sp>
      <p:sp>
        <p:nvSpPr>
          <p:cNvPr id="7185" name="Line 17"/>
          <p:cNvSpPr>
            <a:spLocks noChangeShapeType="1"/>
          </p:cNvSpPr>
          <p:nvPr/>
        </p:nvSpPr>
        <p:spPr bwMode="auto">
          <a:xfrm flipH="1">
            <a:off x="231427" y="8767566"/>
            <a:ext cx="6557073"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98" tIns="46200" rIns="92398" bIns="46200" anchor="ctr">
            <a:spAutoFit/>
          </a:bodyPr>
          <a:lstStyle/>
          <a:p>
            <a:endParaRPr lang="en-US"/>
          </a:p>
        </p:txBody>
      </p:sp>
      <p:pic>
        <p:nvPicPr>
          <p:cNvPr id="7201"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55" y="8806022"/>
            <a:ext cx="3702818" cy="29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202" name="Rectangle 34"/>
          <p:cNvSpPr>
            <a:spLocks noGrp="1" noChangeArrowheads="1"/>
          </p:cNvSpPr>
          <p:nvPr>
            <p:ph type="hdr" sz="quarter"/>
          </p:nvPr>
        </p:nvSpPr>
        <p:spPr bwMode="auto">
          <a:xfrm>
            <a:off x="313391" y="115364"/>
            <a:ext cx="3042288" cy="30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98" tIns="46200" rIns="92398" bIns="46200" numCol="1" anchor="t" anchorCtr="0" compatLnSpc="1">
            <a:prstTxWarp prst="textNoShape">
              <a:avLst/>
            </a:prstTxWarp>
          </a:bodyPr>
          <a:lstStyle>
            <a:lvl1pPr eaLnBrk="0" hangingPunct="0">
              <a:spcBef>
                <a:spcPct val="0"/>
              </a:spcBef>
              <a:defRPr b="1"/>
            </a:lvl1pPr>
          </a:lstStyle>
          <a:p>
            <a:r>
              <a:rPr lang="en-US" dirty="0" smtClean="0"/>
              <a:t>Network Analysis with SiLK</a:t>
            </a:r>
            <a:endParaRPr lang="en-US" dirty="0"/>
          </a:p>
        </p:txBody>
      </p:sp>
    </p:spTree>
    <p:extLst>
      <p:ext uri="{BB962C8B-B14F-4D97-AF65-F5344CB8AC3E}">
        <p14:creationId xmlns:p14="http://schemas.microsoft.com/office/powerpoint/2010/main" val="2232351122"/>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000" kern="1200">
        <a:solidFill>
          <a:schemeClr val="tx1"/>
        </a:solidFill>
        <a:latin typeface="Arial" charset="0"/>
        <a:ea typeface="ＭＳ Ｐゴシック" pitchFamily="1" charset="-128"/>
        <a:cs typeface="+mn-cs"/>
      </a:defRPr>
    </a:lvl1pPr>
    <a:lvl2pPr marL="406400" indent="-120650" algn="l" rtl="0" fontAlgn="base">
      <a:spcBef>
        <a:spcPct val="30000"/>
      </a:spcBef>
      <a:spcAft>
        <a:spcPct val="0"/>
      </a:spcAft>
      <a:buChar char="•"/>
      <a:defRPr sz="1000" kern="1200">
        <a:solidFill>
          <a:schemeClr val="tx1"/>
        </a:solidFill>
        <a:latin typeface="Arial" charset="0"/>
        <a:ea typeface="ＭＳ Ｐゴシック" pitchFamily="1" charset="-128"/>
        <a:cs typeface="+mn-cs"/>
      </a:defRPr>
    </a:lvl2pPr>
    <a:lvl3pPr marL="741363" indent="-115888" algn="l" rtl="0" fontAlgn="base">
      <a:spcBef>
        <a:spcPct val="30000"/>
      </a:spcBef>
      <a:spcAft>
        <a:spcPct val="0"/>
      </a:spcAft>
      <a:buChar char="–"/>
      <a:defRPr sz="1000" kern="1200">
        <a:solidFill>
          <a:schemeClr val="tx1"/>
        </a:solidFill>
        <a:latin typeface="Arial" charset="0"/>
        <a:ea typeface="ＭＳ Ｐゴシック" pitchFamily="1" charset="-128"/>
        <a:cs typeface="+mn-cs"/>
      </a:defRPr>
    </a:lvl3pPr>
    <a:lvl4pPr marL="1143000" indent="-169863" algn="l" rtl="0" fontAlgn="base">
      <a:spcBef>
        <a:spcPct val="30000"/>
      </a:spcBef>
      <a:spcAft>
        <a:spcPct val="0"/>
      </a:spcAft>
      <a:buSzPct val="90000"/>
      <a:buChar char="o"/>
      <a:defRPr sz="1000" kern="1200">
        <a:solidFill>
          <a:schemeClr val="tx1"/>
        </a:solidFill>
        <a:latin typeface="Arial" charset="0"/>
        <a:ea typeface="ＭＳ Ｐゴシック" pitchFamily="1" charset="-128"/>
        <a:cs typeface="+mn-cs"/>
      </a:defRPr>
    </a:lvl4pPr>
    <a:lvl5pPr marL="1481138" indent="-171450" algn="l" rtl="0" fontAlgn="base">
      <a:spcBef>
        <a:spcPct val="30000"/>
      </a:spcBef>
      <a:spcAft>
        <a:spcPct val="0"/>
      </a:spcAft>
      <a:buChar char="–"/>
      <a:defRPr sz="10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dirty="0" smtClean="0"/>
              <a:t>© 2010 Carnegie Mellon University</a:t>
            </a:r>
            <a:endParaRPr lang="en-US" i="1" dirty="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Graphviz</a:t>
            </a:r>
            <a:r>
              <a:rPr lang="en-US" dirty="0" smtClean="0"/>
              <a:t> using</a:t>
            </a:r>
            <a:r>
              <a:rPr lang="en-US" baseline="0" dirty="0" smtClean="0"/>
              <a:t> </a:t>
            </a:r>
            <a:r>
              <a:rPr lang="en-US" baseline="0" dirty="0" err="1" smtClean="0"/>
              <a:t>WhoIs</a:t>
            </a:r>
            <a:r>
              <a:rPr lang="en-US" baseline="0" dirty="0" smtClean="0"/>
              <a:t> for clustering, u</a:t>
            </a:r>
            <a:r>
              <a:rPr lang="en-US" dirty="0" smtClean="0"/>
              <a:t>sed</a:t>
            </a:r>
            <a:r>
              <a:rPr lang="en-US" baseline="0" dirty="0" smtClean="0"/>
              <a:t> to profile the trusted DNS resolvers for the monitored entity.  Showed that no internal machines were making queries outside of the trusted DNS architecture; although one interesting outlier was observed.</a:t>
            </a:r>
            <a:endParaRPr lang="en-US" dirty="0"/>
          </a:p>
        </p:txBody>
      </p:sp>
      <p:sp>
        <p:nvSpPr>
          <p:cNvPr id="4" name="Footer Placeholder 3"/>
          <p:cNvSpPr>
            <a:spLocks noGrp="1"/>
          </p:cNvSpPr>
          <p:nvPr>
            <p:ph type="ftr" sz="quarter" idx="10"/>
          </p:nvPr>
        </p:nvSpPr>
        <p:spPr/>
        <p:txBody>
          <a:bodyPr/>
          <a:lstStyle/>
          <a:p>
            <a:r>
              <a:rPr lang="en-US" smtClean="0"/>
              <a:t>© 2013 Carnegie Mellon University</a:t>
            </a:r>
            <a:endParaRPr lang="en-US" i="1" dirty="0">
              <a:latin typeface="Times New Roman" pitchFamily="18" charset="0"/>
            </a:endParaRPr>
          </a:p>
        </p:txBody>
      </p:sp>
    </p:spTree>
    <p:extLst>
      <p:ext uri="{BB962C8B-B14F-4D97-AF65-F5344CB8AC3E}">
        <p14:creationId xmlns:p14="http://schemas.microsoft.com/office/powerpoint/2010/main" val="398210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Graphviz</a:t>
            </a:r>
            <a:r>
              <a:rPr lang="en-US" baseline="0" dirty="0" smtClean="0"/>
              <a:t> with </a:t>
            </a:r>
            <a:r>
              <a:rPr lang="en-US" baseline="0" dirty="0" err="1" smtClean="0"/>
              <a:t>WhoIs</a:t>
            </a:r>
            <a:r>
              <a:rPr lang="en-US" baseline="0" dirty="0" smtClean="0"/>
              <a:t> clusters used to map FTP traffic.  This was an easy way to look for unauthorized data transfers over a specified time period without manually sorting through raw data.</a:t>
            </a:r>
            <a:endParaRPr lang="en-US" dirty="0"/>
          </a:p>
        </p:txBody>
      </p:sp>
      <p:sp>
        <p:nvSpPr>
          <p:cNvPr id="4" name="Footer Placeholder 3"/>
          <p:cNvSpPr>
            <a:spLocks noGrp="1"/>
          </p:cNvSpPr>
          <p:nvPr>
            <p:ph type="ftr" sz="quarter" idx="10"/>
          </p:nvPr>
        </p:nvSpPr>
        <p:spPr/>
        <p:txBody>
          <a:bodyPr/>
          <a:lstStyle/>
          <a:p>
            <a:r>
              <a:rPr lang="en-US" smtClean="0"/>
              <a:t>© 2013 Carnegie Mellon University</a:t>
            </a:r>
            <a:endParaRPr lang="en-US" i="1" dirty="0">
              <a:latin typeface="Times New Roman" pitchFamily="18" charset="0"/>
            </a:endParaRPr>
          </a:p>
        </p:txBody>
      </p:sp>
    </p:spTree>
    <p:extLst>
      <p:ext uri="{BB962C8B-B14F-4D97-AF65-F5344CB8AC3E}">
        <p14:creationId xmlns:p14="http://schemas.microsoft.com/office/powerpoint/2010/main" val="398210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Tx/>
              <a:buChar char="-"/>
            </a:pPr>
            <a:r>
              <a:rPr lang="en-US" dirty="0" smtClean="0"/>
              <a:t>Explain Graph</a:t>
            </a:r>
          </a:p>
          <a:p>
            <a:pPr marL="641349" lvl="1" indent="-174913">
              <a:buFontTx/>
              <a:buChar char="-"/>
            </a:pPr>
            <a:r>
              <a:rPr lang="en-US" dirty="0" smtClean="0"/>
              <a:t>Each</a:t>
            </a:r>
            <a:r>
              <a:rPr lang="en-US" baseline="0" dirty="0" smtClean="0"/>
              <a:t> row is aggregation of 256 IP addresses in this network</a:t>
            </a:r>
          </a:p>
          <a:p>
            <a:pPr marL="641349" lvl="1" indent="-174913">
              <a:buFontTx/>
              <a:buChar char="-"/>
            </a:pPr>
            <a:r>
              <a:rPr lang="en-US" baseline="0" dirty="0" smtClean="0"/>
              <a:t>Brightness represents volume of connections</a:t>
            </a:r>
            <a:endParaRPr lang="en-US" dirty="0" smtClean="0"/>
          </a:p>
          <a:p>
            <a:pPr marL="174913" indent="-174913">
              <a:buFontTx/>
              <a:buChar char="-"/>
            </a:pPr>
            <a:r>
              <a:rPr lang="en-US" dirty="0" smtClean="0"/>
              <a:t>There are abrupt network IP address allocation changes,</a:t>
            </a:r>
            <a:r>
              <a:rPr lang="en-US" baseline="0" dirty="0" smtClean="0"/>
              <a:t> occurring twice in the network</a:t>
            </a:r>
          </a:p>
          <a:p>
            <a:pPr marL="174913" indent="-174913">
              <a:buFontTx/>
              <a:buChar char="-"/>
            </a:pPr>
            <a:r>
              <a:rPr lang="en-US" dirty="0" smtClean="0"/>
              <a:t>But</a:t>
            </a:r>
            <a:r>
              <a:rPr lang="en-US" baseline="0" dirty="0" smtClean="0"/>
              <a:t> the ballpark estimate stays constant and actually is proportional to the number of IP addresses that were seen in the first month before all of the re-allocating started taking place.</a:t>
            </a:r>
          </a:p>
          <a:p>
            <a:pPr marL="174913" indent="-174913">
              <a:buFontTx/>
              <a:buChar char="-"/>
            </a:pPr>
            <a:endParaRPr lang="en-US" dirty="0" smtClean="0"/>
          </a:p>
          <a:p>
            <a:r>
              <a:rPr lang="en-US" dirty="0" smtClean="0"/>
              <a:t>This is a visualization</a:t>
            </a:r>
            <a:r>
              <a:rPr lang="en-US" baseline="0" dirty="0" smtClean="0"/>
              <a:t> of a /17 network from the Ukraine over 51 days of observation of connection attempts from computers infected with the Conficker-C variant (March 5</a:t>
            </a:r>
            <a:r>
              <a:rPr lang="en-US" baseline="30000" dirty="0" smtClean="0"/>
              <a:t>th</a:t>
            </a:r>
            <a:r>
              <a:rPr lang="en-US" baseline="0" dirty="0" smtClean="0"/>
              <a:t> through April 24</a:t>
            </a:r>
            <a:r>
              <a:rPr lang="en-US" baseline="30000" dirty="0" smtClean="0"/>
              <a:t>th</a:t>
            </a:r>
            <a:r>
              <a:rPr lang="en-US" baseline="0" dirty="0" smtClean="0"/>
              <a:t> 2009).  The brightness is a measure of the number of connection attempts seen from within the /24 </a:t>
            </a:r>
            <a:r>
              <a:rPr lang="en-US" baseline="0" dirty="0" err="1" smtClean="0"/>
              <a:t>netblock</a:t>
            </a:r>
            <a:r>
              <a:rPr lang="en-US" baseline="0" dirty="0" smtClean="0"/>
              <a:t>.  The rate of connection attempts was based on the software and was stable from machine to machine.  But you see here strange changes in the allocation of machines among IP addresses in the </a:t>
            </a:r>
            <a:r>
              <a:rPr lang="en-US" baseline="0" dirty="0" err="1" smtClean="0"/>
              <a:t>Netblock</a:t>
            </a:r>
            <a:r>
              <a:rPr lang="en-US" baseline="0" dirty="0" smtClean="0"/>
              <a:t>.  Starting April 1</a:t>
            </a:r>
            <a:r>
              <a:rPr lang="en-US" baseline="30000" dirty="0" smtClean="0"/>
              <a:t>st</a:t>
            </a:r>
            <a:r>
              <a:rPr lang="en-US" baseline="0" dirty="0" smtClean="0"/>
              <a:t> all of the high addresses go dark and connections are concentrated behind small numbers of </a:t>
            </a:r>
            <a:r>
              <a:rPr lang="en-US" baseline="0" dirty="0" err="1" smtClean="0"/>
              <a:t>Ip</a:t>
            </a:r>
            <a:r>
              <a:rPr lang="en-US" baseline="0" dirty="0" smtClean="0"/>
              <a:t> addresses in an almost hourly progression. </a:t>
            </a:r>
          </a:p>
          <a:p>
            <a:endParaRPr lang="en-US" baseline="0" dirty="0" smtClean="0"/>
          </a:p>
          <a:p>
            <a:r>
              <a:rPr lang="en-US" baseline="0" dirty="0" smtClean="0"/>
              <a:t>This is a story about how we measure size.  For if you counted the “size” of the botnet by the number of IP addresses alone, it would appear to grow dramatically on April 1.  On the other hand, if you counted by the number of /24s, it would appear to shrink over the same interval.  But really, the best indication we have of the population of infected computers behind this network is the connection attempts.  Those stay stable.</a:t>
            </a:r>
          </a:p>
          <a:p>
            <a:endParaRPr lang="en-US" baseline="0" dirty="0" smtClean="0"/>
          </a:p>
          <a:p>
            <a:r>
              <a:rPr lang="en-US" baseline="0" dirty="0" smtClean="0"/>
              <a:t>Why do I like this visualization? </a:t>
            </a:r>
          </a:p>
          <a:p>
            <a:endParaRPr lang="en-US" baseline="0" dirty="0" smtClean="0"/>
          </a:p>
          <a:p>
            <a:r>
              <a:rPr lang="en-US" baseline="0" dirty="0" smtClean="0"/>
              <a:t>There is nothing particularly flashy about it.  It is an image plot and some time series lines.  But the devil is in the details.  Notice the spacing of the y-axis labels, the choice of </a:t>
            </a:r>
            <a:r>
              <a:rPr lang="en-US" baseline="0" dirty="0" err="1" smtClean="0"/>
              <a:t>heatmap</a:t>
            </a:r>
            <a:r>
              <a:rPr lang="en-US" baseline="0" dirty="0" smtClean="0"/>
              <a:t> colors (and I had to specifically choose to label 0 counts with black in the image plot code), how the axes are all labeled for information.  How the x axes for all 4 images line up exactly, where the dates are labeled and where not, though the </a:t>
            </a:r>
            <a:r>
              <a:rPr lang="en-US" baseline="0" dirty="0" err="1" smtClean="0"/>
              <a:t>tickmarks</a:t>
            </a:r>
            <a:r>
              <a:rPr lang="en-US" baseline="0" dirty="0" smtClean="0"/>
              <a:t> extend down through the line images for reference.  All of these were conscious decisions on my part to build up an integrated view of 4 different plots to tell the very specific story that I want to tell.  </a:t>
            </a:r>
            <a:endParaRPr lang="en-US" dirty="0" smtClean="0"/>
          </a:p>
        </p:txBody>
      </p:sp>
      <p:sp>
        <p:nvSpPr>
          <p:cNvPr id="4" name="Slide Number Placeholder 3"/>
          <p:cNvSpPr>
            <a:spLocks noGrp="1"/>
          </p:cNvSpPr>
          <p:nvPr>
            <p:ph type="sldNum" sz="quarter" idx="10"/>
          </p:nvPr>
        </p:nvSpPr>
        <p:spPr>
          <a:xfrm>
            <a:off x="3976333" y="8839014"/>
            <a:ext cx="3041968" cy="465296"/>
          </a:xfrm>
          <a:prstGeom prst="rect">
            <a:avLst/>
          </a:prstGeom>
        </p:spPr>
        <p:txBody>
          <a:bodyPr lIns="93287" tIns="46644" rIns="93287" bIns="46644"/>
          <a:lstStyle/>
          <a:p>
            <a:fld id="{42099F71-7BCD-4A4F-88B8-27590AA79EAF}" type="slidenum">
              <a:rPr lang="en-US" smtClean="0"/>
              <a:t>100</a:t>
            </a:fld>
            <a:endParaRPr lang="en-US"/>
          </a:p>
        </p:txBody>
      </p:sp>
    </p:spTree>
    <p:extLst>
      <p:ext uri="{BB962C8B-B14F-4D97-AF65-F5344CB8AC3E}">
        <p14:creationId xmlns:p14="http://schemas.microsoft.com/office/powerpoint/2010/main" val="2992134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3171" name="Picture 99"/>
          <p:cNvPicPr>
            <a:picLocks noChangeAspect="1" noChangeArrowheads="1"/>
          </p:cNvPicPr>
          <p:nvPr/>
        </p:nvPicPr>
        <p:blipFill>
          <a:blip r:embed="rId2" cstate="email">
            <a:extLst>
              <a:ext uri="{28A0092B-C50C-407E-A947-70E740481C1C}">
                <a14:useLocalDpi xmlns:a14="http://schemas.microsoft.com/office/drawing/2010/main"/>
              </a:ext>
            </a:extLst>
          </a:blip>
          <a:srcRect l="23288"/>
          <a:stretch>
            <a:fillRect/>
          </a:stretch>
        </p:blipFill>
        <p:spPr bwMode="auto">
          <a:xfrm>
            <a:off x="0" y="0"/>
            <a:ext cx="3200400" cy="637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172" name="Picture 10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81350" y="304800"/>
            <a:ext cx="1600200" cy="117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51" name="Rectangle 79"/>
          <p:cNvSpPr>
            <a:spLocks noChangeArrowheads="1"/>
          </p:cNvSpPr>
          <p:nvPr/>
        </p:nvSpPr>
        <p:spPr bwMode="auto">
          <a:xfrm>
            <a:off x="0" y="6400800"/>
            <a:ext cx="9144000" cy="45720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2309" tIns="46154" rIns="92309" bIns="46154" anchor="ctr"/>
          <a:lstStyle/>
          <a:p>
            <a:endParaRPr lang="en-US"/>
          </a:p>
        </p:txBody>
      </p:sp>
      <p:sp>
        <p:nvSpPr>
          <p:cNvPr id="3084" name="Rectangle 12"/>
          <p:cNvSpPr>
            <a:spLocks noGrp="1" noChangeArrowheads="1"/>
          </p:cNvSpPr>
          <p:nvPr>
            <p:ph type="ctrTitle"/>
          </p:nvPr>
        </p:nvSpPr>
        <p:spPr bwMode="white">
          <a:xfrm>
            <a:off x="3200400" y="2209800"/>
            <a:ext cx="5486400" cy="1295400"/>
          </a:xfrm>
        </p:spPr>
        <p:txBody>
          <a:bodyPr lIns="91440" tIns="45720" rIns="91440" bIns="45720" anchor="t"/>
          <a:lstStyle>
            <a:lvl1pPr>
              <a:lnSpc>
                <a:spcPct val="100000"/>
              </a:lnSpc>
              <a:defRPr sz="3500"/>
            </a:lvl1pPr>
          </a:lstStyle>
          <a:p>
            <a:pPr lvl="0"/>
            <a:r>
              <a:rPr lang="en-US" noProof="0" smtClean="0"/>
              <a:t>Click to edit Master title style</a:t>
            </a:r>
          </a:p>
        </p:txBody>
      </p:sp>
      <p:sp>
        <p:nvSpPr>
          <p:cNvPr id="3145" name="Rectangle 73"/>
          <p:cNvSpPr>
            <a:spLocks noGrp="1" noChangeArrowheads="1"/>
          </p:cNvSpPr>
          <p:nvPr>
            <p:ph type="subTitle" sz="quarter" idx="1"/>
          </p:nvPr>
        </p:nvSpPr>
        <p:spPr bwMode="auto">
          <a:xfrm>
            <a:off x="3200400" y="4740275"/>
            <a:ext cx="5486400" cy="457200"/>
          </a:xfrm>
          <a:extLst>
            <a:ext uri="{91240B29-F687-4F45-9708-019B960494DF}">
              <a14:hiddenLine xmlns:a14="http://schemas.microsoft.com/office/drawing/2010/main" w="6350">
                <a:solidFill>
                  <a:srgbClr val="000000"/>
                </a:solidFill>
                <a:miter lim="800000"/>
                <a:headEnd/>
                <a:tailEnd/>
              </a14:hiddenLine>
            </a:ext>
          </a:extLst>
        </p:spPr>
        <p:txBody>
          <a:bodyPr lIns="91440" tIns="45720" rIns="91440" bIns="45720" anchor="ctr">
            <a:spAutoFit/>
          </a:bodyPr>
          <a:lstStyle>
            <a:lvl1pPr>
              <a:spcAft>
                <a:spcPct val="0"/>
              </a:spcAft>
              <a:tabLst>
                <a:tab pos="2463800" algn="l"/>
              </a:tabLst>
              <a:defRPr sz="2400" b="1"/>
            </a:lvl1pPr>
          </a:lstStyle>
          <a:p>
            <a:pPr lvl="0"/>
            <a:r>
              <a:rPr lang="en-US" noProof="0" smtClean="0"/>
              <a:t>Click to edit Master subtitle style</a:t>
            </a:r>
          </a:p>
        </p:txBody>
      </p:sp>
      <p:pic>
        <p:nvPicPr>
          <p:cNvPr id="3153" name="Picture 81"/>
          <p:cNvPicPr>
            <a:picLocks noChangeAspect="1" noChangeArrowheads="1"/>
          </p:cNvPicPr>
          <p:nvPr/>
        </p:nvPicPr>
        <p:blipFill>
          <a:blip r:embed="rId4" cstate="email">
            <a:extLst>
              <a:ext uri="{28A0092B-C50C-407E-A947-70E740481C1C}">
                <a14:useLocalDpi xmlns:a14="http://schemas.microsoft.com/office/drawing/2010/main"/>
              </a:ext>
            </a:extLst>
          </a:blip>
          <a:srcRect r="1515"/>
          <a:stretch>
            <a:fillRect/>
          </a:stretch>
        </p:blipFill>
        <p:spPr bwMode="auto">
          <a:xfrm>
            <a:off x="76200" y="6459538"/>
            <a:ext cx="4419600"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Rectangle 72"/>
          <p:cNvSpPr>
            <a:spLocks noChangeArrowheads="1"/>
          </p:cNvSpPr>
          <p:nvPr userDrawn="1"/>
        </p:nvSpPr>
        <p:spPr bwMode="auto">
          <a:xfrm>
            <a:off x="6096000" y="6520820"/>
            <a:ext cx="22860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7800" indent="-177800" algn="r" eaLnBrk="0" hangingPunct="0">
              <a:lnSpc>
                <a:spcPct val="110000"/>
              </a:lnSpc>
              <a:spcBef>
                <a:spcPct val="0"/>
              </a:spcBef>
            </a:pPr>
            <a:r>
              <a:rPr lang="en-US" b="1" dirty="0"/>
              <a:t>© </a:t>
            </a:r>
            <a:r>
              <a:rPr lang="en-US" b="1" dirty="0" smtClean="0"/>
              <a:t>2013 </a:t>
            </a:r>
            <a:r>
              <a:rPr lang="en-US" b="1" dirty="0"/>
              <a:t>Carnegie Mellon University</a:t>
            </a:r>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2"/>
          <p:cNvSpPr>
            <a:spLocks noChangeArrowheads="1"/>
          </p:cNvSpPr>
          <p:nvPr userDrawn="1"/>
        </p:nvSpPr>
        <p:spPr bwMode="auto">
          <a:xfrm>
            <a:off x="6096000" y="6520820"/>
            <a:ext cx="22860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7800" indent="-177800" algn="r" eaLnBrk="0" hangingPunct="0">
              <a:lnSpc>
                <a:spcPct val="110000"/>
              </a:lnSpc>
              <a:spcBef>
                <a:spcPct val="0"/>
              </a:spcBef>
            </a:pPr>
            <a:r>
              <a:rPr lang="en-US" b="1" dirty="0"/>
              <a:t>© </a:t>
            </a:r>
            <a:r>
              <a:rPr lang="en-US" b="1" dirty="0" smtClean="0"/>
              <a:t>2013 </a:t>
            </a:r>
            <a:r>
              <a:rPr lang="en-US" b="1" dirty="0"/>
              <a:t>Carnegie Mellon University</a:t>
            </a:r>
          </a:p>
        </p:txBody>
      </p:sp>
    </p:spTree>
    <p:extLst>
      <p:ext uri="{BB962C8B-B14F-4D97-AF65-F5344CB8AC3E}">
        <p14:creationId xmlns:p14="http://schemas.microsoft.com/office/powerpoint/2010/main" val="283064421"/>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7338" y="228600"/>
            <a:ext cx="2125662"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350" y="228600"/>
            <a:ext cx="6224588"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2"/>
          <p:cNvSpPr>
            <a:spLocks noChangeArrowheads="1"/>
          </p:cNvSpPr>
          <p:nvPr userDrawn="1"/>
        </p:nvSpPr>
        <p:spPr bwMode="auto">
          <a:xfrm>
            <a:off x="6096000" y="6527392"/>
            <a:ext cx="2286000" cy="248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7800" indent="-177800" algn="r" eaLnBrk="0" hangingPunct="0">
              <a:lnSpc>
                <a:spcPct val="110000"/>
              </a:lnSpc>
              <a:spcBef>
                <a:spcPct val="0"/>
              </a:spcBef>
            </a:pPr>
            <a:r>
              <a:rPr lang="en-US" b="1" dirty="0"/>
              <a:t>© </a:t>
            </a:r>
            <a:r>
              <a:rPr lang="en-US" b="1" dirty="0" smtClean="0"/>
              <a:t>2013 </a:t>
            </a:r>
            <a:r>
              <a:rPr lang="en-US" b="1" dirty="0"/>
              <a:t>Carnegie Mellon University</a:t>
            </a:r>
          </a:p>
        </p:txBody>
      </p:sp>
    </p:spTree>
    <p:extLst>
      <p:ext uri="{BB962C8B-B14F-4D97-AF65-F5344CB8AC3E}">
        <p14:creationId xmlns:p14="http://schemas.microsoft.com/office/powerpoint/2010/main" val="971942594"/>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0" y="228600"/>
            <a:ext cx="8474075" cy="7143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43000"/>
            <a:ext cx="41529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2"/>
          <p:cNvSpPr>
            <a:spLocks noChangeArrowheads="1"/>
          </p:cNvSpPr>
          <p:nvPr userDrawn="1"/>
        </p:nvSpPr>
        <p:spPr bwMode="auto">
          <a:xfrm>
            <a:off x="6096000" y="6527392"/>
            <a:ext cx="2286000" cy="248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7800" indent="-177800" algn="r" eaLnBrk="0" hangingPunct="0">
              <a:lnSpc>
                <a:spcPct val="110000"/>
              </a:lnSpc>
              <a:spcBef>
                <a:spcPct val="0"/>
              </a:spcBef>
            </a:pPr>
            <a:r>
              <a:rPr lang="en-US" b="1" dirty="0"/>
              <a:t>© </a:t>
            </a:r>
            <a:r>
              <a:rPr lang="en-US" b="1" dirty="0" smtClean="0"/>
              <a:t>2013 </a:t>
            </a:r>
            <a:r>
              <a:rPr lang="en-US" b="1" dirty="0"/>
              <a:t>Carnegie Mellon University</a:t>
            </a:r>
          </a:p>
        </p:txBody>
      </p:sp>
    </p:spTree>
    <p:extLst>
      <p:ext uri="{BB962C8B-B14F-4D97-AF65-F5344CB8AC3E}">
        <p14:creationId xmlns:p14="http://schemas.microsoft.com/office/powerpoint/2010/main" val="790078327"/>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60350" y="228600"/>
            <a:ext cx="8502650" cy="601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0946850"/>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080603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Rectangle 72"/>
          <p:cNvSpPr>
            <a:spLocks noChangeArrowheads="1"/>
          </p:cNvSpPr>
          <p:nvPr userDrawn="1"/>
        </p:nvSpPr>
        <p:spPr bwMode="auto">
          <a:xfrm>
            <a:off x="6096000" y="6520820"/>
            <a:ext cx="22860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7800" indent="-177800" algn="r" eaLnBrk="0" hangingPunct="0">
              <a:lnSpc>
                <a:spcPct val="110000"/>
              </a:lnSpc>
              <a:spcBef>
                <a:spcPct val="0"/>
              </a:spcBef>
            </a:pPr>
            <a:r>
              <a:rPr lang="en-US" b="1" dirty="0"/>
              <a:t>© </a:t>
            </a:r>
            <a:r>
              <a:rPr lang="en-US" b="1" dirty="0" smtClean="0"/>
              <a:t>2013 </a:t>
            </a:r>
            <a:r>
              <a:rPr lang="en-US" b="1" dirty="0"/>
              <a:t>Carnegie Mellon University</a:t>
            </a:r>
          </a:p>
        </p:txBody>
      </p:sp>
    </p:spTree>
    <p:extLst>
      <p:ext uri="{BB962C8B-B14F-4D97-AF65-F5344CB8AC3E}">
        <p14:creationId xmlns:p14="http://schemas.microsoft.com/office/powerpoint/2010/main" val="3837542376"/>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143000"/>
            <a:ext cx="41529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2"/>
          <p:cNvSpPr>
            <a:spLocks noChangeArrowheads="1"/>
          </p:cNvSpPr>
          <p:nvPr userDrawn="1"/>
        </p:nvSpPr>
        <p:spPr bwMode="auto">
          <a:xfrm>
            <a:off x="6096000" y="6520820"/>
            <a:ext cx="22860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7800" indent="-177800" algn="r" eaLnBrk="0" hangingPunct="0">
              <a:lnSpc>
                <a:spcPct val="110000"/>
              </a:lnSpc>
              <a:spcBef>
                <a:spcPct val="0"/>
              </a:spcBef>
            </a:pPr>
            <a:r>
              <a:rPr lang="en-US" b="1" dirty="0"/>
              <a:t>© </a:t>
            </a:r>
            <a:r>
              <a:rPr lang="en-US" b="1" dirty="0" smtClean="0"/>
              <a:t>2013 </a:t>
            </a:r>
            <a:r>
              <a:rPr lang="en-US" b="1" dirty="0"/>
              <a:t>Carnegie Mellon University</a:t>
            </a:r>
          </a:p>
        </p:txBody>
      </p:sp>
    </p:spTree>
    <p:extLst>
      <p:ext uri="{BB962C8B-B14F-4D97-AF65-F5344CB8AC3E}">
        <p14:creationId xmlns:p14="http://schemas.microsoft.com/office/powerpoint/2010/main" val="2449548830"/>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2"/>
          <p:cNvSpPr>
            <a:spLocks noChangeArrowheads="1"/>
          </p:cNvSpPr>
          <p:nvPr userDrawn="1"/>
        </p:nvSpPr>
        <p:spPr bwMode="auto">
          <a:xfrm>
            <a:off x="6096000" y="6527392"/>
            <a:ext cx="2286000" cy="248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7800" indent="-177800" algn="r" eaLnBrk="0" hangingPunct="0">
              <a:lnSpc>
                <a:spcPct val="110000"/>
              </a:lnSpc>
              <a:spcBef>
                <a:spcPct val="0"/>
              </a:spcBef>
            </a:pPr>
            <a:r>
              <a:rPr lang="en-US" b="1" dirty="0"/>
              <a:t>© </a:t>
            </a:r>
            <a:r>
              <a:rPr lang="en-US" b="1" dirty="0" smtClean="0"/>
              <a:t>2013 </a:t>
            </a:r>
            <a:r>
              <a:rPr lang="en-US" b="1" dirty="0"/>
              <a:t>Carnegie Mellon University</a:t>
            </a:r>
          </a:p>
        </p:txBody>
      </p:sp>
    </p:spTree>
    <p:extLst>
      <p:ext uri="{BB962C8B-B14F-4D97-AF65-F5344CB8AC3E}">
        <p14:creationId xmlns:p14="http://schemas.microsoft.com/office/powerpoint/2010/main" val="395935307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8070033"/>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599193"/>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2"/>
          <p:cNvSpPr>
            <a:spLocks noChangeArrowheads="1"/>
          </p:cNvSpPr>
          <p:nvPr userDrawn="1"/>
        </p:nvSpPr>
        <p:spPr bwMode="auto">
          <a:xfrm>
            <a:off x="6096000" y="6527392"/>
            <a:ext cx="2286000" cy="248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7800" indent="-177800" algn="r" eaLnBrk="0" hangingPunct="0">
              <a:lnSpc>
                <a:spcPct val="110000"/>
              </a:lnSpc>
              <a:spcBef>
                <a:spcPct val="0"/>
              </a:spcBef>
            </a:pPr>
            <a:r>
              <a:rPr lang="en-US" b="1" dirty="0"/>
              <a:t>© </a:t>
            </a:r>
            <a:r>
              <a:rPr lang="en-US" b="1" dirty="0" smtClean="0"/>
              <a:t>2013 </a:t>
            </a:r>
            <a:r>
              <a:rPr lang="en-US" b="1" dirty="0"/>
              <a:t>Carnegie Mellon University</a:t>
            </a:r>
          </a:p>
        </p:txBody>
      </p:sp>
    </p:spTree>
    <p:extLst>
      <p:ext uri="{BB962C8B-B14F-4D97-AF65-F5344CB8AC3E}">
        <p14:creationId xmlns:p14="http://schemas.microsoft.com/office/powerpoint/2010/main" val="1683535179"/>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2"/>
          <p:cNvSpPr>
            <a:spLocks noChangeArrowheads="1"/>
          </p:cNvSpPr>
          <p:nvPr userDrawn="1"/>
        </p:nvSpPr>
        <p:spPr bwMode="auto">
          <a:xfrm>
            <a:off x="6096000" y="6527392"/>
            <a:ext cx="2286000" cy="248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77800" indent="-177800" algn="r" eaLnBrk="0" hangingPunct="0">
              <a:lnSpc>
                <a:spcPct val="110000"/>
              </a:lnSpc>
              <a:spcBef>
                <a:spcPct val="0"/>
              </a:spcBef>
            </a:pPr>
            <a:r>
              <a:rPr lang="en-US" b="1" dirty="0"/>
              <a:t>© </a:t>
            </a:r>
            <a:r>
              <a:rPr lang="en-US" b="1" dirty="0" smtClean="0"/>
              <a:t>2013 </a:t>
            </a:r>
            <a:r>
              <a:rPr lang="en-US" b="1" dirty="0"/>
              <a:t>Carnegie Mellon University</a:t>
            </a:r>
          </a:p>
        </p:txBody>
      </p:sp>
    </p:spTree>
    <p:extLst>
      <p:ext uri="{BB962C8B-B14F-4D97-AF65-F5344CB8AC3E}">
        <p14:creationId xmlns:p14="http://schemas.microsoft.com/office/powerpoint/2010/main" val="283113844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1109" name="Rectangle 85"/>
          <p:cNvSpPr>
            <a:spLocks noChangeArrowheads="1"/>
          </p:cNvSpPr>
          <p:nvPr/>
        </p:nvSpPr>
        <p:spPr bwMode="auto">
          <a:xfrm>
            <a:off x="0" y="6488113"/>
            <a:ext cx="9144000" cy="369887"/>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2309" tIns="46154" rIns="92309" bIns="46154" anchor="ctr"/>
          <a:lstStyle/>
          <a:p>
            <a:endParaRPr lang="en-US"/>
          </a:p>
        </p:txBody>
      </p:sp>
      <p:sp>
        <p:nvSpPr>
          <p:cNvPr id="1033" name="Rectangle 9"/>
          <p:cNvSpPr>
            <a:spLocks noGrp="1" noChangeArrowheads="1"/>
          </p:cNvSpPr>
          <p:nvPr>
            <p:ph type="body" idx="1"/>
          </p:nvPr>
        </p:nvSpPr>
        <p:spPr bwMode="gray">
          <a:xfrm>
            <a:off x="304800" y="1143000"/>
            <a:ext cx="8458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C210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34" name="Rectangle 10"/>
          <p:cNvSpPr>
            <a:spLocks noGrp="1" noChangeArrowheads="1"/>
          </p:cNvSpPr>
          <p:nvPr>
            <p:ph type="title"/>
          </p:nvPr>
        </p:nvSpPr>
        <p:spPr bwMode="auto">
          <a:xfrm>
            <a:off x="260350" y="228600"/>
            <a:ext cx="84740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107" name="Rectangle 83"/>
          <p:cNvSpPr>
            <a:spLocks noChangeArrowheads="1"/>
          </p:cNvSpPr>
          <p:nvPr/>
        </p:nvSpPr>
        <p:spPr bwMode="auto">
          <a:xfrm>
            <a:off x="8558213" y="6581775"/>
            <a:ext cx="3238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0"/>
              </a:spcBef>
            </a:pPr>
            <a:fld id="{471C625C-5411-443A-A2B3-0D8268ED7707}" type="slidenum">
              <a:rPr lang="en-US" sz="900" b="1"/>
              <a:pPr algn="ctr" eaLnBrk="0" hangingPunct="0">
                <a:spcBef>
                  <a:spcPct val="0"/>
                </a:spcBef>
              </a:pPr>
              <a:t>‹#›</a:t>
            </a:fld>
            <a:endParaRPr lang="en-US" sz="900" b="1"/>
          </a:p>
        </p:txBody>
      </p:sp>
      <p:sp>
        <p:nvSpPr>
          <p:cNvPr id="1108" name="Line 84"/>
          <p:cNvSpPr>
            <a:spLocks noChangeShapeType="1"/>
          </p:cNvSpPr>
          <p:nvPr/>
        </p:nvSpPr>
        <p:spPr bwMode="auto">
          <a:xfrm>
            <a:off x="304800" y="977900"/>
            <a:ext cx="8458200" cy="1588"/>
          </a:xfrm>
          <a:prstGeom prst="line">
            <a:avLst/>
          </a:prstGeom>
          <a:noFill/>
          <a:ln w="127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anchor="ctr"/>
          <a:lstStyle/>
          <a:p>
            <a:endParaRPr lang="en-US"/>
          </a:p>
        </p:txBody>
      </p:sp>
      <p:pic>
        <p:nvPicPr>
          <p:cNvPr id="1116" name="Picture 92"/>
          <p:cNvPicPr>
            <a:picLocks noChangeAspect="1" noChangeArrowheads="1"/>
          </p:cNvPicPr>
          <p:nvPr/>
        </p:nvPicPr>
        <p:blipFill>
          <a:blip r:embed="rId15" cstate="email">
            <a:extLst>
              <a:ext uri="{28A0092B-C50C-407E-A947-70E740481C1C}">
                <a14:useLocalDpi xmlns:a14="http://schemas.microsoft.com/office/drawing/2010/main"/>
              </a:ext>
            </a:extLst>
          </a:blip>
          <a:srcRect t="4584" r="1852"/>
          <a:stretch>
            <a:fillRect/>
          </a:stretch>
        </p:blipFill>
        <p:spPr bwMode="auto">
          <a:xfrm>
            <a:off x="152400" y="6494463"/>
            <a:ext cx="40386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iming>
    <p:tnLst>
      <p:par>
        <p:cTn id="1" dur="indefinite" restart="never" nodeType="tmRoot"/>
      </p:par>
    </p:tnLst>
  </p:timing>
  <p:txStyles>
    <p:titleStyle>
      <a:lvl1pPr algn="l" rtl="0" eaLnBrk="1" fontAlgn="base" hangingPunct="1">
        <a:lnSpc>
          <a:spcPct val="80000"/>
        </a:lnSpc>
        <a:spcBef>
          <a:spcPct val="0"/>
        </a:spcBef>
        <a:spcAft>
          <a:spcPct val="0"/>
        </a:spcAft>
        <a:defRPr sz="3600" b="1">
          <a:solidFill>
            <a:schemeClr val="tx1"/>
          </a:solidFill>
          <a:latin typeface="+mj-lt"/>
          <a:ea typeface="+mj-ea"/>
          <a:cs typeface="+mj-cs"/>
        </a:defRPr>
      </a:lvl1pPr>
      <a:lvl2pPr algn="l" rtl="0" eaLnBrk="1" fontAlgn="base" hangingPunct="1">
        <a:lnSpc>
          <a:spcPct val="80000"/>
        </a:lnSpc>
        <a:spcBef>
          <a:spcPct val="0"/>
        </a:spcBef>
        <a:spcAft>
          <a:spcPct val="0"/>
        </a:spcAft>
        <a:defRPr sz="3600" b="1">
          <a:solidFill>
            <a:schemeClr val="tx1"/>
          </a:solidFill>
          <a:latin typeface="Arial" charset="0"/>
        </a:defRPr>
      </a:lvl2pPr>
      <a:lvl3pPr algn="l" rtl="0" eaLnBrk="1" fontAlgn="base" hangingPunct="1">
        <a:lnSpc>
          <a:spcPct val="80000"/>
        </a:lnSpc>
        <a:spcBef>
          <a:spcPct val="0"/>
        </a:spcBef>
        <a:spcAft>
          <a:spcPct val="0"/>
        </a:spcAft>
        <a:defRPr sz="3600" b="1">
          <a:solidFill>
            <a:schemeClr val="tx1"/>
          </a:solidFill>
          <a:latin typeface="Arial" charset="0"/>
        </a:defRPr>
      </a:lvl3pPr>
      <a:lvl4pPr algn="l" rtl="0" eaLnBrk="1" fontAlgn="base" hangingPunct="1">
        <a:lnSpc>
          <a:spcPct val="80000"/>
        </a:lnSpc>
        <a:spcBef>
          <a:spcPct val="0"/>
        </a:spcBef>
        <a:spcAft>
          <a:spcPct val="0"/>
        </a:spcAft>
        <a:defRPr sz="3600" b="1">
          <a:solidFill>
            <a:schemeClr val="tx1"/>
          </a:solidFill>
          <a:latin typeface="Arial" charset="0"/>
        </a:defRPr>
      </a:lvl4pPr>
      <a:lvl5pPr algn="l" rtl="0" eaLnBrk="1" fontAlgn="base" hangingPunct="1">
        <a:lnSpc>
          <a:spcPct val="80000"/>
        </a:lnSpc>
        <a:spcBef>
          <a:spcPct val="0"/>
        </a:spcBef>
        <a:spcAft>
          <a:spcPct val="0"/>
        </a:spcAft>
        <a:defRPr sz="3600" b="1">
          <a:solidFill>
            <a:schemeClr val="tx1"/>
          </a:solidFill>
          <a:latin typeface="Arial" charset="0"/>
        </a:defRPr>
      </a:lvl5pPr>
      <a:lvl6pPr marL="457200" algn="l" rtl="0" eaLnBrk="1" fontAlgn="base" hangingPunct="1">
        <a:lnSpc>
          <a:spcPct val="80000"/>
        </a:lnSpc>
        <a:spcBef>
          <a:spcPct val="0"/>
        </a:spcBef>
        <a:spcAft>
          <a:spcPct val="0"/>
        </a:spcAft>
        <a:defRPr sz="3600" b="1">
          <a:solidFill>
            <a:schemeClr val="tx1"/>
          </a:solidFill>
          <a:latin typeface="Arial" charset="0"/>
        </a:defRPr>
      </a:lvl6pPr>
      <a:lvl7pPr marL="914400" algn="l" rtl="0" eaLnBrk="1" fontAlgn="base" hangingPunct="1">
        <a:lnSpc>
          <a:spcPct val="80000"/>
        </a:lnSpc>
        <a:spcBef>
          <a:spcPct val="0"/>
        </a:spcBef>
        <a:spcAft>
          <a:spcPct val="0"/>
        </a:spcAft>
        <a:defRPr sz="3600" b="1">
          <a:solidFill>
            <a:schemeClr val="tx1"/>
          </a:solidFill>
          <a:latin typeface="Arial" charset="0"/>
        </a:defRPr>
      </a:lvl7pPr>
      <a:lvl8pPr marL="1371600" algn="l" rtl="0" eaLnBrk="1" fontAlgn="base" hangingPunct="1">
        <a:lnSpc>
          <a:spcPct val="80000"/>
        </a:lnSpc>
        <a:spcBef>
          <a:spcPct val="0"/>
        </a:spcBef>
        <a:spcAft>
          <a:spcPct val="0"/>
        </a:spcAft>
        <a:defRPr sz="3600" b="1">
          <a:solidFill>
            <a:schemeClr val="tx1"/>
          </a:solidFill>
          <a:latin typeface="Arial" charset="0"/>
        </a:defRPr>
      </a:lvl8pPr>
      <a:lvl9pPr marL="1828800" algn="l" rtl="0" eaLnBrk="1" fontAlgn="base" hangingPunct="1">
        <a:lnSpc>
          <a:spcPct val="80000"/>
        </a:lnSpc>
        <a:spcBef>
          <a:spcPct val="0"/>
        </a:spcBef>
        <a:spcAft>
          <a:spcPct val="0"/>
        </a:spcAft>
        <a:defRPr sz="3600" b="1">
          <a:solidFill>
            <a:schemeClr val="tx1"/>
          </a:solidFill>
          <a:latin typeface="Arial" charset="0"/>
        </a:defRPr>
      </a:lvl9pPr>
    </p:titleStyle>
    <p:bodyStyle>
      <a:lvl1pPr algn="l" rtl="0" eaLnBrk="1" fontAlgn="base" hangingPunct="1">
        <a:spcBef>
          <a:spcPct val="0"/>
        </a:spcBef>
        <a:spcAft>
          <a:spcPct val="25000"/>
        </a:spcAft>
        <a:buSzPct val="70000"/>
        <a:defRPr sz="2800">
          <a:solidFill>
            <a:schemeClr val="tx1"/>
          </a:solidFill>
          <a:latin typeface="+mn-lt"/>
          <a:ea typeface="+mn-ea"/>
          <a:cs typeface="+mn-cs"/>
        </a:defRPr>
      </a:lvl1pPr>
      <a:lvl2pPr marL="742950" indent="-285750" algn="l" rtl="0" eaLnBrk="1" fontAlgn="base" hangingPunct="1">
        <a:spcBef>
          <a:spcPct val="0"/>
        </a:spcBef>
        <a:spcAft>
          <a:spcPct val="25000"/>
        </a:spcAft>
        <a:buSzPct val="90000"/>
        <a:buFont typeface="Times" pitchFamily="18" charset="0"/>
        <a:buChar char="•"/>
        <a:defRPr sz="2400">
          <a:solidFill>
            <a:schemeClr val="tx1"/>
          </a:solidFill>
          <a:latin typeface="+mn-lt"/>
        </a:defRPr>
      </a:lvl2pPr>
      <a:lvl3pPr marL="1143000" indent="-228600" algn="l" rtl="0" eaLnBrk="1" fontAlgn="base" hangingPunct="1">
        <a:spcBef>
          <a:spcPct val="0"/>
        </a:spcBef>
        <a:spcAft>
          <a:spcPct val="50000"/>
        </a:spcAft>
        <a:buSzPct val="70000"/>
        <a:buFont typeface="Times" pitchFamily="18" charset="0"/>
        <a:buChar char="—"/>
        <a:defRPr sz="2100">
          <a:solidFill>
            <a:schemeClr val="tx1"/>
          </a:solidFill>
          <a:latin typeface="+mn-lt"/>
        </a:defRPr>
      </a:lvl3pPr>
      <a:lvl4pPr marL="1600200" indent="-228600" algn="l" rtl="0" eaLnBrk="1" fontAlgn="base" hangingPunct="1">
        <a:spcBef>
          <a:spcPct val="0"/>
        </a:spcBef>
        <a:spcAft>
          <a:spcPct val="50000"/>
        </a:spcAft>
        <a:buSzPct val="70000"/>
        <a:buChar char="o"/>
        <a:defRPr sz="2100">
          <a:solidFill>
            <a:srgbClr val="727272"/>
          </a:solidFill>
          <a:latin typeface="+mn-lt"/>
        </a:defRPr>
      </a:lvl4pPr>
      <a:lvl5pPr marL="2057400" indent="-228600" algn="l" rtl="0" eaLnBrk="1" fontAlgn="base" hangingPunct="1">
        <a:spcBef>
          <a:spcPct val="0"/>
        </a:spcBef>
        <a:spcAft>
          <a:spcPct val="50000"/>
        </a:spcAft>
        <a:buSzPct val="70000"/>
        <a:buFont typeface="Times" pitchFamily="18" charset="0"/>
        <a:buChar char="–"/>
        <a:defRPr sz="2100">
          <a:solidFill>
            <a:srgbClr val="727272"/>
          </a:solidFill>
          <a:latin typeface="+mn-lt"/>
        </a:defRPr>
      </a:lvl5pPr>
      <a:lvl6pPr marL="2514600" indent="-228600" algn="l" rtl="0" eaLnBrk="1" fontAlgn="base" hangingPunct="1">
        <a:spcBef>
          <a:spcPct val="0"/>
        </a:spcBef>
        <a:spcAft>
          <a:spcPct val="50000"/>
        </a:spcAft>
        <a:buSzPct val="70000"/>
        <a:buFont typeface="Times" pitchFamily="18" charset="0"/>
        <a:buChar char="–"/>
        <a:defRPr sz="2100">
          <a:solidFill>
            <a:srgbClr val="727272"/>
          </a:solidFill>
          <a:latin typeface="+mn-lt"/>
        </a:defRPr>
      </a:lvl6pPr>
      <a:lvl7pPr marL="2971800" indent="-228600" algn="l" rtl="0" eaLnBrk="1" fontAlgn="base" hangingPunct="1">
        <a:spcBef>
          <a:spcPct val="0"/>
        </a:spcBef>
        <a:spcAft>
          <a:spcPct val="50000"/>
        </a:spcAft>
        <a:buSzPct val="70000"/>
        <a:buFont typeface="Times" pitchFamily="18" charset="0"/>
        <a:buChar char="–"/>
        <a:defRPr sz="2100">
          <a:solidFill>
            <a:srgbClr val="727272"/>
          </a:solidFill>
          <a:latin typeface="+mn-lt"/>
        </a:defRPr>
      </a:lvl7pPr>
      <a:lvl8pPr marL="3429000" indent="-228600" algn="l" rtl="0" eaLnBrk="1" fontAlgn="base" hangingPunct="1">
        <a:spcBef>
          <a:spcPct val="0"/>
        </a:spcBef>
        <a:spcAft>
          <a:spcPct val="50000"/>
        </a:spcAft>
        <a:buSzPct val="70000"/>
        <a:buFont typeface="Times" pitchFamily="18" charset="0"/>
        <a:buChar char="–"/>
        <a:defRPr sz="2100">
          <a:solidFill>
            <a:srgbClr val="727272"/>
          </a:solidFill>
          <a:latin typeface="+mn-lt"/>
        </a:defRPr>
      </a:lvl8pPr>
      <a:lvl9pPr marL="3886200" indent="-228600" algn="l" rtl="0" eaLnBrk="1" fontAlgn="base" hangingPunct="1">
        <a:spcBef>
          <a:spcPct val="0"/>
        </a:spcBef>
        <a:spcAft>
          <a:spcPct val="50000"/>
        </a:spcAft>
        <a:buSzPct val="70000"/>
        <a:buFont typeface="Times" pitchFamily="18" charset="0"/>
        <a:buChar char="–"/>
        <a:defRPr sz="2100">
          <a:solidFill>
            <a:srgbClr val="72727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tools.netsa.cert.org/rayon/doc/index.html" TargetMode="External"/><Relationship Id="rId2" Type="http://schemas.openxmlformats.org/officeDocument/2006/relationships/hyperlink" Target="http://tools.netsa.cert.org/" TargetMode="External"/><Relationship Id="rId1" Type="http://schemas.openxmlformats.org/officeDocument/2006/relationships/slideLayout" Target="../slideLayouts/slideLayout2.xml"/><Relationship Id="rId6" Type="http://schemas.openxmlformats.org/officeDocument/2006/relationships/hyperlink" Target="http://www.r-project.org/" TargetMode="External"/><Relationship Id="rId5" Type="http://schemas.openxmlformats.org/officeDocument/2006/relationships/hyperlink" Target="http://www.graphviz.org/" TargetMode="External"/><Relationship Id="rId4" Type="http://schemas.openxmlformats.org/officeDocument/2006/relationships/hyperlink" Target="http://tools.netsa.cert.org/silk/index.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07.xml.rels><?xml version="1.0" encoding="UTF-8" standalone="yes"?>
<Relationships xmlns="http://schemas.openxmlformats.org/package/2006/relationships"><Relationship Id="rId2" Type="http://schemas.openxmlformats.org/officeDocument/2006/relationships/hyperlink" Target="mailto:pnk@cert.org"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en.wikipedia.org/wiki/Machine_learning" TargetMode="External"/><Relationship Id="rId13" Type="http://schemas.openxmlformats.org/officeDocument/2006/relationships/hyperlink" Target="http://en.wikipedia.org/wiki/Correlation_and_dependence" TargetMode="External"/><Relationship Id="rId3" Type="http://schemas.openxmlformats.org/officeDocument/2006/relationships/hyperlink" Target="http://en.wikipedia.org/wiki/Cartesian_coordinate_system" TargetMode="External"/><Relationship Id="rId7" Type="http://schemas.openxmlformats.org/officeDocument/2006/relationships/hyperlink" Target="http://en.wikipedia.org/wiki/Data_analysis" TargetMode="External"/><Relationship Id="rId12" Type="http://schemas.openxmlformats.org/officeDocument/2006/relationships/hyperlink" Target="http://en.wikipedia.org/wiki/Bioinformatics" TargetMode="External"/><Relationship Id="rId2" Type="http://schemas.openxmlformats.org/officeDocument/2006/relationships/hyperlink" Target="http://en.wikipedia.org/wiki/Mathematical_diagram" TargetMode="External"/><Relationship Id="rId1" Type="http://schemas.openxmlformats.org/officeDocument/2006/relationships/slideLayout" Target="../slideLayouts/slideLayout2.xml"/><Relationship Id="rId6" Type="http://schemas.openxmlformats.org/officeDocument/2006/relationships/hyperlink" Target="http://en.wikipedia.org/wiki/Statistics" TargetMode="External"/><Relationship Id="rId11" Type="http://schemas.openxmlformats.org/officeDocument/2006/relationships/hyperlink" Target="http://en.wikipedia.org/wiki/Information_retrieval" TargetMode="External"/><Relationship Id="rId5" Type="http://schemas.openxmlformats.org/officeDocument/2006/relationships/hyperlink" Target="http://en.wikipedia.org/wiki/Data_mining" TargetMode="External"/><Relationship Id="rId10" Type="http://schemas.openxmlformats.org/officeDocument/2006/relationships/hyperlink" Target="http://en.wikipedia.org/wiki/Image_analysis" TargetMode="External"/><Relationship Id="rId4" Type="http://schemas.openxmlformats.org/officeDocument/2006/relationships/hyperlink" Target="http://en.wikipedia.org/wiki/Variable_(mathematics)" TargetMode="External"/><Relationship Id="rId9" Type="http://schemas.openxmlformats.org/officeDocument/2006/relationships/hyperlink" Target="http://en.wikipedia.org/wiki/Pattern_recognition" TargetMode="External"/><Relationship Id="rId14" Type="http://schemas.openxmlformats.org/officeDocument/2006/relationships/hyperlink" Target="http://en.wikipedia.org/wiki/Pearson_product-moment_correlation_coefficie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en.wikipedia.org/wiki/Dow_Jones_Industrial_Average" TargetMode="External"/><Relationship Id="rId2" Type="http://schemas.openxmlformats.org/officeDocument/2006/relationships/hyperlink" Target="http://en.wikipedia.org/wiki/Data_point" TargetMode="External"/><Relationship Id="rId1" Type="http://schemas.openxmlformats.org/officeDocument/2006/relationships/slideLayout" Target="../slideLayouts/slideLayout2.xml"/><Relationship Id="rId5" Type="http://schemas.openxmlformats.org/officeDocument/2006/relationships/hyperlink" Target="http://en.wikipedia.org/wiki/Aswan" TargetMode="External"/><Relationship Id="rId4" Type="http://schemas.openxmlformats.org/officeDocument/2006/relationships/hyperlink" Target="http://en.wikipedia.org/wiki/Ni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hyperlink" Target="https://tools.netsa.cert.org/confluence/display/tt/Visualizing+Associations+with+Graphviz"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400" y="1822174"/>
            <a:ext cx="5486400" cy="1295400"/>
          </a:xfrm>
        </p:spPr>
        <p:txBody>
          <a:bodyPr/>
          <a:lstStyle/>
          <a:p>
            <a:r>
              <a:rPr lang="en-US" sz="3200" dirty="0" smtClean="0"/>
              <a:t>Network Flow </a:t>
            </a:r>
            <a:br>
              <a:rPr lang="en-US" sz="3200" dirty="0" smtClean="0"/>
            </a:br>
            <a:r>
              <a:rPr lang="en-US" sz="3200" dirty="0" smtClean="0"/>
              <a:t>Visualization</a:t>
            </a:r>
            <a:endParaRPr lang="en-US" sz="3200" dirty="0"/>
          </a:p>
        </p:txBody>
      </p:sp>
      <p:sp>
        <p:nvSpPr>
          <p:cNvPr id="3" name="Subtitle 2"/>
          <p:cNvSpPr>
            <a:spLocks noGrp="1"/>
          </p:cNvSpPr>
          <p:nvPr>
            <p:ph type="subTitle" sz="quarter" idx="1"/>
          </p:nvPr>
        </p:nvSpPr>
        <p:spPr>
          <a:xfrm>
            <a:off x="3279913" y="3426078"/>
            <a:ext cx="5486400" cy="461665"/>
          </a:xfrm>
        </p:spPr>
        <p:txBody>
          <a:bodyPr/>
          <a:lstStyle/>
          <a:p>
            <a:r>
              <a:rPr lang="en-US" dirty="0" smtClean="0"/>
              <a:t>Paul Krystosek</a:t>
            </a:r>
            <a:r>
              <a:rPr lang="en-US" smtClean="0"/>
              <a:t>, PhD</a:t>
            </a:r>
            <a:endParaRPr lang="en-US" dirty="0" smtClean="0"/>
          </a:p>
        </p:txBody>
      </p:sp>
      <p:sp>
        <p:nvSpPr>
          <p:cNvPr id="4" name="TextBox 3"/>
          <p:cNvSpPr txBox="1"/>
          <p:nvPr/>
        </p:nvSpPr>
        <p:spPr>
          <a:xfrm>
            <a:off x="3130825" y="4363278"/>
            <a:ext cx="5188227" cy="1815882"/>
          </a:xfrm>
          <a:prstGeom prst="rect">
            <a:avLst/>
          </a:prstGeom>
          <a:noFill/>
        </p:spPr>
        <p:txBody>
          <a:bodyPr wrap="square" rtlCol="0">
            <a:spAutoFit/>
          </a:bodyPr>
          <a:lstStyle/>
          <a:p>
            <a:pPr lvl="0">
              <a:spcBef>
                <a:spcPct val="60000"/>
              </a:spcBef>
              <a:buClr>
                <a:srgbClr val="B0B1B3"/>
              </a:buClr>
            </a:pPr>
            <a:r>
              <a:rPr lang="en-US" sz="2800" dirty="0">
                <a:solidFill>
                  <a:srgbClr val="333333"/>
                </a:solidFill>
              </a:rPr>
              <a:t>CERT Network Situational Awareness Group</a:t>
            </a:r>
            <a:br>
              <a:rPr lang="en-US" sz="2800" dirty="0">
                <a:solidFill>
                  <a:srgbClr val="333333"/>
                </a:solidFill>
              </a:rPr>
            </a:br>
            <a:r>
              <a:rPr lang="en-US" sz="2800" dirty="0">
                <a:solidFill>
                  <a:srgbClr val="333333"/>
                </a:solidFill>
              </a:rPr>
              <a:t/>
            </a:r>
            <a:br>
              <a:rPr lang="en-US" sz="2800" dirty="0">
                <a:solidFill>
                  <a:srgbClr val="333333"/>
                </a:solidFill>
              </a:rPr>
            </a:br>
            <a:r>
              <a:rPr lang="en-US" sz="2800" dirty="0" smtClean="0">
                <a:solidFill>
                  <a:srgbClr val="333333"/>
                </a:solidFill>
              </a:rPr>
              <a:t>March 2014</a:t>
            </a:r>
            <a:endParaRPr lang="en-US" sz="2800" dirty="0">
              <a:solidFill>
                <a:srgbClr val="333333"/>
              </a:solidFill>
            </a:endParaRPr>
          </a:p>
        </p:txBody>
      </p:sp>
    </p:spTree>
    <p:extLst>
      <p:ext uri="{BB962C8B-B14F-4D97-AF65-F5344CB8AC3E}">
        <p14:creationId xmlns:p14="http://schemas.microsoft.com/office/powerpoint/2010/main" val="24653506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Flow Analysis</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b="1" dirty="0" smtClean="0"/>
              <a:t>Descriptive</a:t>
            </a:r>
          </a:p>
          <a:p>
            <a:pPr marL="1200150" lvl="1" indent="-457200">
              <a:buFont typeface="Arial" panose="020B0604020202020204" pitchFamily="34" charset="0"/>
              <a:buChar char="•"/>
            </a:pPr>
            <a:r>
              <a:rPr lang="en-US" dirty="0" smtClean="0"/>
              <a:t>What’s happening?  What’s typical</a:t>
            </a:r>
          </a:p>
          <a:p>
            <a:pPr marL="1200150" lvl="1" indent="-457200">
              <a:buFont typeface="Arial" panose="020B0604020202020204" pitchFamily="34" charset="0"/>
              <a:buChar char="•"/>
            </a:pPr>
            <a:r>
              <a:rPr lang="en-US" dirty="0" smtClean="0"/>
              <a:t>Big picture</a:t>
            </a:r>
            <a:endParaRPr lang="en-US" dirty="0"/>
          </a:p>
          <a:p>
            <a:pPr marL="457200" indent="-457200">
              <a:buFont typeface="Arial" panose="020B0604020202020204" pitchFamily="34" charset="0"/>
              <a:buChar char="•"/>
            </a:pPr>
            <a:r>
              <a:rPr lang="en-US" b="1" dirty="0" smtClean="0"/>
              <a:t>Retrospective</a:t>
            </a:r>
          </a:p>
          <a:p>
            <a:pPr marL="1200150" lvl="1" indent="-457200">
              <a:buFont typeface="Arial" panose="020B0604020202020204" pitchFamily="34" charset="0"/>
              <a:buChar char="•"/>
            </a:pPr>
            <a:r>
              <a:rPr lang="en-US" dirty="0" smtClean="0"/>
              <a:t>Something happened – Describe it: </a:t>
            </a:r>
          </a:p>
          <a:p>
            <a:pPr marL="1600200" lvl="2" indent="-457200">
              <a:buFont typeface="Arial" panose="020B0604020202020204" pitchFamily="34" charset="0"/>
              <a:buChar char="•"/>
            </a:pPr>
            <a:r>
              <a:rPr lang="en-US" dirty="0" smtClean="0"/>
              <a:t>who what where when and most importantly Where Else</a:t>
            </a:r>
          </a:p>
          <a:p>
            <a:pPr marL="1200150" lvl="1" indent="-457200">
              <a:buFont typeface="Arial" panose="020B0604020202020204" pitchFamily="34" charset="0"/>
              <a:buChar char="•"/>
            </a:pPr>
            <a:r>
              <a:rPr lang="en-US" dirty="0" smtClean="0"/>
              <a:t>Network profile, Host activity profile</a:t>
            </a:r>
            <a:endParaRPr lang="en-US" dirty="0"/>
          </a:p>
          <a:p>
            <a:pPr marL="457200" indent="-457200">
              <a:buFont typeface="Arial" panose="020B0604020202020204" pitchFamily="34" charset="0"/>
              <a:buChar char="•"/>
            </a:pPr>
            <a:r>
              <a:rPr lang="en-US" b="1" dirty="0" smtClean="0"/>
              <a:t>Exploratory</a:t>
            </a:r>
          </a:p>
          <a:p>
            <a:pPr marL="1200150" lvl="1" indent="-457200">
              <a:buFont typeface="Arial" panose="020B0604020202020204" pitchFamily="34" charset="0"/>
              <a:buChar char="•"/>
            </a:pPr>
            <a:r>
              <a:rPr lang="en-US" dirty="0" smtClean="0"/>
              <a:t>Can I find…?</a:t>
            </a:r>
          </a:p>
          <a:p>
            <a:pPr marL="1200150" lvl="1" indent="-457200">
              <a:buFont typeface="Arial" panose="020B0604020202020204" pitchFamily="34" charset="0"/>
              <a:buChar char="•"/>
            </a:pPr>
            <a:r>
              <a:rPr lang="en-US" dirty="0"/>
              <a:t>How would I find X if I think I know what it looks </a:t>
            </a:r>
            <a:r>
              <a:rPr lang="en-US" dirty="0" smtClean="0"/>
              <a:t>like?</a:t>
            </a:r>
            <a:endParaRPr lang="en-US" dirty="0"/>
          </a:p>
          <a:p>
            <a:pPr marL="1200150" lvl="1" indent="-457200">
              <a:buFont typeface="Arial" panose="020B0604020202020204" pitchFamily="34" charset="0"/>
              <a:buChar char="•"/>
            </a:pPr>
            <a:r>
              <a:rPr lang="en-US" dirty="0" smtClean="0"/>
              <a:t>Look for anomalies</a:t>
            </a:r>
            <a:endParaRPr lang="en-US" dirty="0"/>
          </a:p>
        </p:txBody>
      </p:sp>
    </p:spTree>
    <p:extLst>
      <p:ext uri="{BB962C8B-B14F-4D97-AF65-F5344CB8AC3E}">
        <p14:creationId xmlns:p14="http://schemas.microsoft.com/office/powerpoint/2010/main" val="217824450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KanomalyTalk.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32" y="33865"/>
            <a:ext cx="6739468" cy="6739468"/>
          </a:xfrm>
          <a:prstGeom prst="rect">
            <a:avLst/>
          </a:prstGeom>
        </p:spPr>
      </p:pic>
      <p:sp>
        <p:nvSpPr>
          <p:cNvPr id="5" name="TextBox 4"/>
          <p:cNvSpPr txBox="1"/>
          <p:nvPr/>
        </p:nvSpPr>
        <p:spPr>
          <a:xfrm>
            <a:off x="6807200" y="1183561"/>
            <a:ext cx="2269067" cy="1384995"/>
          </a:xfrm>
          <a:prstGeom prst="rect">
            <a:avLst/>
          </a:prstGeom>
          <a:noFill/>
        </p:spPr>
        <p:txBody>
          <a:bodyPr wrap="square" rtlCol="0">
            <a:spAutoFit/>
          </a:bodyPr>
          <a:lstStyle/>
          <a:p>
            <a:r>
              <a:rPr lang="en-US" sz="1200" dirty="0" smtClean="0"/>
              <a:t>32,768 contiguous IP addresses</a:t>
            </a:r>
          </a:p>
          <a:p>
            <a:endParaRPr lang="en-US" sz="1200" dirty="0" smtClean="0"/>
          </a:p>
          <a:p>
            <a:r>
              <a:rPr lang="en-US" sz="1200" dirty="0" smtClean="0"/>
              <a:t>51-day window</a:t>
            </a:r>
            <a:endParaRPr lang="en-US" sz="1200" dirty="0"/>
          </a:p>
          <a:p>
            <a:endParaRPr lang="en-US" sz="1200" dirty="0"/>
          </a:p>
          <a:p>
            <a:r>
              <a:rPr lang="en-US" sz="1200" dirty="0" smtClean="0"/>
              <a:t>26,830 observed with Variant C</a:t>
            </a:r>
          </a:p>
          <a:p>
            <a:endParaRPr lang="en-US" sz="1200" dirty="0"/>
          </a:p>
          <a:p>
            <a:r>
              <a:rPr lang="en-US" sz="1200" dirty="0" smtClean="0"/>
              <a:t> </a:t>
            </a:r>
            <a:endParaRPr lang="en-US" sz="1200" dirty="0"/>
          </a:p>
        </p:txBody>
      </p:sp>
      <p:sp>
        <p:nvSpPr>
          <p:cNvPr id="7" name="TextBox 6"/>
          <p:cNvSpPr txBox="1"/>
          <p:nvPr/>
        </p:nvSpPr>
        <p:spPr>
          <a:xfrm>
            <a:off x="7018867" y="5626098"/>
            <a:ext cx="1913466" cy="646331"/>
          </a:xfrm>
          <a:prstGeom prst="rect">
            <a:avLst/>
          </a:prstGeom>
          <a:noFill/>
        </p:spPr>
        <p:txBody>
          <a:bodyPr wrap="square" rtlCol="0">
            <a:spAutoFit/>
          </a:bodyPr>
          <a:lstStyle/>
          <a:p>
            <a:r>
              <a:rPr lang="en-US" sz="1200" dirty="0" smtClean="0"/>
              <a:t>“ballpark”  estimate:</a:t>
            </a:r>
          </a:p>
          <a:p>
            <a:r>
              <a:rPr lang="en-US" sz="1200" dirty="0" smtClean="0"/>
              <a:t>147 active in daytime</a:t>
            </a:r>
          </a:p>
          <a:p>
            <a:r>
              <a:rPr lang="en-US" sz="1200" dirty="0" smtClean="0"/>
              <a:t>20 active at night</a:t>
            </a:r>
            <a:endParaRPr lang="en-US" sz="1200" dirty="0"/>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p>
            <a:fld id="{340B0A37-FF2C-5A4F-A04C-DF556AC40FAC}" type="slidenum">
              <a:rPr lang="en-US" smtClean="0"/>
              <a:t>100</a:t>
            </a:fld>
            <a:endParaRPr lang="en-US"/>
          </a:p>
        </p:txBody>
      </p:sp>
      <p:sp>
        <p:nvSpPr>
          <p:cNvPr id="6" name="TextBox 5"/>
          <p:cNvSpPr txBox="1"/>
          <p:nvPr/>
        </p:nvSpPr>
        <p:spPr>
          <a:xfrm>
            <a:off x="4665139" y="123115"/>
            <a:ext cx="2695415"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712179568"/>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Analyst’s explanation</a:t>
            </a:r>
            <a:endParaRPr lang="en-US" dirty="0"/>
          </a:p>
        </p:txBody>
      </p:sp>
      <p:sp>
        <p:nvSpPr>
          <p:cNvPr id="3" name="Content Placeholder 2"/>
          <p:cNvSpPr>
            <a:spLocks noGrp="1"/>
          </p:cNvSpPr>
          <p:nvPr>
            <p:ph idx="1"/>
          </p:nvPr>
        </p:nvSpPr>
        <p:spPr/>
        <p:txBody>
          <a:bodyPr/>
          <a:lstStyle/>
          <a:p>
            <a:pPr marL="174913" indent="-174913">
              <a:buFontTx/>
              <a:buChar char="-"/>
            </a:pPr>
            <a:r>
              <a:rPr lang="en-US" sz="1100" dirty="0"/>
              <a:t>Explain Graph</a:t>
            </a:r>
          </a:p>
          <a:p>
            <a:pPr marL="641349" lvl="1" indent="-174913">
              <a:buFontTx/>
              <a:buChar char="-"/>
            </a:pPr>
            <a:r>
              <a:rPr lang="en-US" sz="1100" dirty="0"/>
              <a:t>Each row is aggregation of 256 IP addresses in this network</a:t>
            </a:r>
          </a:p>
          <a:p>
            <a:pPr marL="641349" lvl="1" indent="-174913">
              <a:buFontTx/>
              <a:buChar char="-"/>
            </a:pPr>
            <a:r>
              <a:rPr lang="en-US" sz="1100" dirty="0"/>
              <a:t>Brightness represents volume of connections</a:t>
            </a:r>
          </a:p>
          <a:p>
            <a:pPr marL="174913" indent="-174913">
              <a:buFontTx/>
              <a:buChar char="-"/>
            </a:pPr>
            <a:r>
              <a:rPr lang="en-US" sz="1100" dirty="0"/>
              <a:t>There are abrupt network IP address allocation changes, occurring twice in the network</a:t>
            </a:r>
          </a:p>
          <a:p>
            <a:pPr marL="174913" indent="-174913">
              <a:buFontTx/>
              <a:buChar char="-"/>
            </a:pPr>
            <a:r>
              <a:rPr lang="en-US" sz="1100" dirty="0"/>
              <a:t>But the ballpark estimate stays constant and actually is proportional to the number of IP addresses that were seen in the first month before all of the re-allocating started taking place.</a:t>
            </a:r>
          </a:p>
          <a:p>
            <a:pPr marL="174913" indent="-174913">
              <a:buFontTx/>
              <a:buChar char="-"/>
            </a:pPr>
            <a:endParaRPr lang="en-US" sz="1100" dirty="0"/>
          </a:p>
          <a:p>
            <a:r>
              <a:rPr lang="en-US" sz="1100" dirty="0"/>
              <a:t>This is a visualization of a /17 network from the Ukraine over 51 days of observation of connection attempts from computers infected with the </a:t>
            </a:r>
            <a:r>
              <a:rPr lang="en-US" sz="1100" dirty="0" err="1"/>
              <a:t>Conficker</a:t>
            </a:r>
            <a:r>
              <a:rPr lang="en-US" sz="1100" dirty="0"/>
              <a:t>-C variant (March 5</a:t>
            </a:r>
            <a:r>
              <a:rPr lang="en-US" sz="1100" baseline="30000" dirty="0"/>
              <a:t>th</a:t>
            </a:r>
            <a:r>
              <a:rPr lang="en-US" sz="1100" dirty="0"/>
              <a:t> through April 24</a:t>
            </a:r>
            <a:r>
              <a:rPr lang="en-US" sz="1100" baseline="30000" dirty="0"/>
              <a:t>th</a:t>
            </a:r>
            <a:r>
              <a:rPr lang="en-US" sz="1100" dirty="0"/>
              <a:t> 2009).  The brightness is a measure of the number of connection attempts seen from within the /24 </a:t>
            </a:r>
            <a:r>
              <a:rPr lang="en-US" sz="1100" dirty="0" err="1"/>
              <a:t>netblock</a:t>
            </a:r>
            <a:r>
              <a:rPr lang="en-US" sz="1100" dirty="0"/>
              <a:t>.  The rate of connection attempts was based on the software and was stable from machine to machine.  But you see here strange changes in the allocation of machines among IP addresses in the </a:t>
            </a:r>
            <a:r>
              <a:rPr lang="en-US" sz="1100" dirty="0" err="1"/>
              <a:t>Netblock</a:t>
            </a:r>
            <a:r>
              <a:rPr lang="en-US" sz="1100" dirty="0"/>
              <a:t>.  Starting April 1</a:t>
            </a:r>
            <a:r>
              <a:rPr lang="en-US" sz="1100" baseline="30000" dirty="0"/>
              <a:t>st</a:t>
            </a:r>
            <a:r>
              <a:rPr lang="en-US" sz="1100" dirty="0"/>
              <a:t> all of the high addresses go dark and connections are concentrated behind small numbers of </a:t>
            </a:r>
            <a:r>
              <a:rPr lang="en-US" sz="1100" dirty="0" err="1"/>
              <a:t>Ip</a:t>
            </a:r>
            <a:r>
              <a:rPr lang="en-US" sz="1100" dirty="0"/>
              <a:t> addresses in an almost hourly progression. </a:t>
            </a:r>
          </a:p>
          <a:p>
            <a:endParaRPr lang="en-US" sz="1100" dirty="0"/>
          </a:p>
          <a:p>
            <a:r>
              <a:rPr lang="en-US" sz="1100" dirty="0"/>
              <a:t>This is a story about how we measure size.  For if you counted the “size” of the botnet by the number of IP addresses alone, it would appear to grow dramatically on April 1.  On the other hand, if you counted by the number of /24s, it would appear to shrink over the same interval.  But really, the best indication we have of the population of infected computers behind this network is the connection attempts.  Those stay stable.</a:t>
            </a:r>
          </a:p>
          <a:p>
            <a:endParaRPr lang="en-US" sz="1100" dirty="0"/>
          </a:p>
          <a:p>
            <a:r>
              <a:rPr lang="en-US" sz="1100" dirty="0"/>
              <a:t>Why do I like this visualization? </a:t>
            </a:r>
          </a:p>
          <a:p>
            <a:endParaRPr lang="en-US" sz="1100" dirty="0"/>
          </a:p>
          <a:p>
            <a:r>
              <a:rPr lang="en-US" sz="1100" dirty="0"/>
              <a:t>There is nothing particularly flashy about it.  It is an image plot and some time series lines.  But the devil is in the details.  Notice the spacing of the y-axis labels, the choice of </a:t>
            </a:r>
            <a:r>
              <a:rPr lang="en-US" sz="1100" dirty="0" err="1"/>
              <a:t>heatmap</a:t>
            </a:r>
            <a:r>
              <a:rPr lang="en-US" sz="1100" dirty="0"/>
              <a:t> colors (and I had to specifically choose to label 0 counts with black in the image plot code), how the axes are all labeled for information.  How the x axes for all 4 images line up exactly, where the dates are labeled and where not, though the </a:t>
            </a:r>
            <a:r>
              <a:rPr lang="en-US" sz="1100" dirty="0" err="1"/>
              <a:t>tickmarks</a:t>
            </a:r>
            <a:r>
              <a:rPr lang="en-US" sz="1100" dirty="0"/>
              <a:t> extend down through the line images for reference.  All of these were conscious decisions on my part to build up an integrated view of 4 different plots to tell the very specific story that I want to tell.  </a:t>
            </a:r>
          </a:p>
          <a:p>
            <a:endParaRPr lang="en-US" sz="1100" dirty="0"/>
          </a:p>
        </p:txBody>
      </p:sp>
    </p:spTree>
    <p:extLst>
      <p:ext uri="{BB962C8B-B14F-4D97-AF65-F5344CB8AC3E}">
        <p14:creationId xmlns:p14="http://schemas.microsoft.com/office/powerpoint/2010/main" val="275164134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Graphics file formats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17305833"/>
              </p:ext>
            </p:extLst>
          </p:nvPr>
        </p:nvGraphicFramePr>
        <p:xfrm>
          <a:off x="304800" y="1143000"/>
          <a:ext cx="8458200" cy="2941320"/>
        </p:xfrm>
        <a:graphic>
          <a:graphicData uri="http://schemas.openxmlformats.org/drawingml/2006/table">
            <a:tbl>
              <a:tblPr firstRow="1" bandRow="1">
                <a:tableStyleId>{073A0DAA-6AF3-43AB-8588-CEC1D06C72B9}</a:tableStyleId>
              </a:tblPr>
              <a:tblGrid>
                <a:gridCol w="1731818"/>
                <a:gridCol w="2901142"/>
                <a:gridCol w="3825240"/>
              </a:tblGrid>
              <a:tr h="370840">
                <a:tc>
                  <a:txBody>
                    <a:bodyPr/>
                    <a:lstStyle/>
                    <a:p>
                      <a:r>
                        <a:rPr lang="en-US" dirty="0" smtClean="0"/>
                        <a:t>Format</a:t>
                      </a:r>
                      <a:endParaRPr lang="en-US" dirty="0"/>
                    </a:p>
                  </a:txBody>
                  <a:tcPr anchor="ctr"/>
                </a:tc>
                <a:tc>
                  <a:txBody>
                    <a:bodyPr/>
                    <a:lstStyle/>
                    <a:p>
                      <a:r>
                        <a:rPr lang="en-US" dirty="0" smtClean="0"/>
                        <a:t>PRO</a:t>
                      </a:r>
                      <a:endParaRPr lang="en-US" dirty="0"/>
                    </a:p>
                  </a:txBody>
                  <a:tcPr anchor="ctr"/>
                </a:tc>
                <a:tc>
                  <a:txBody>
                    <a:bodyPr/>
                    <a:lstStyle/>
                    <a:p>
                      <a:r>
                        <a:rPr lang="en-US" dirty="0" smtClean="0"/>
                        <a:t>CON</a:t>
                      </a:r>
                      <a:endParaRPr lang="en-US" dirty="0"/>
                    </a:p>
                  </a:txBody>
                  <a:tcPr anchor="ctr"/>
                </a:tc>
              </a:tr>
              <a:tr h="370840">
                <a:tc>
                  <a:txBody>
                    <a:bodyPr/>
                    <a:lstStyle/>
                    <a:p>
                      <a:r>
                        <a:rPr lang="en-US" dirty="0" smtClean="0"/>
                        <a:t>PNG</a:t>
                      </a:r>
                      <a:endParaRPr lang="en-US" dirty="0"/>
                    </a:p>
                  </a:txBody>
                  <a:tcPr anchor="ctr"/>
                </a:tc>
                <a:tc>
                  <a:txBody>
                    <a:bodyPr/>
                    <a:lstStyle/>
                    <a:p>
                      <a:r>
                        <a:rPr lang="en-US" dirty="0" smtClean="0"/>
                        <a:t>Widely used</a:t>
                      </a:r>
                    </a:p>
                    <a:p>
                      <a:r>
                        <a:rPr lang="en-US" dirty="0" smtClean="0"/>
                        <a:t>Lossless compression</a:t>
                      </a:r>
                    </a:p>
                    <a:p>
                      <a:r>
                        <a:rPr lang="en-US" dirty="0" smtClean="0"/>
                        <a:t>Good color support</a:t>
                      </a:r>
                      <a:endParaRPr lang="en-US" dirty="0"/>
                    </a:p>
                  </a:txBody>
                  <a:tcPr anchor="ctr"/>
                </a:tc>
                <a:tc>
                  <a:txBody>
                    <a:bodyPr/>
                    <a:lstStyle/>
                    <a:p>
                      <a:endParaRPr lang="en-US" dirty="0"/>
                    </a:p>
                  </a:txBody>
                  <a:tcPr anchor="ctr"/>
                </a:tc>
              </a:tr>
              <a:tr h="370840">
                <a:tc>
                  <a:txBody>
                    <a:bodyPr/>
                    <a:lstStyle/>
                    <a:p>
                      <a:r>
                        <a:rPr lang="en-US" dirty="0" smtClean="0"/>
                        <a:t>PDF</a:t>
                      </a:r>
                      <a:endParaRPr lang="en-US" dirty="0"/>
                    </a:p>
                  </a:txBody>
                  <a:tcPr anchor="ctr"/>
                </a:tc>
                <a:tc>
                  <a:txBody>
                    <a:bodyPr/>
                    <a:lstStyle/>
                    <a:p>
                      <a:r>
                        <a:rPr lang="en-US" dirty="0" smtClean="0"/>
                        <a:t>Everybody does PDF</a:t>
                      </a:r>
                      <a:endParaRPr lang="en-US" dirty="0"/>
                    </a:p>
                  </a:txBody>
                  <a:tcPr anchor="ctr"/>
                </a:tc>
                <a:tc>
                  <a:txBody>
                    <a:bodyPr/>
                    <a:lstStyle/>
                    <a:p>
                      <a:r>
                        <a:rPr lang="en-US" dirty="0" smtClean="0"/>
                        <a:t>Recent security problems</a:t>
                      </a:r>
                      <a:endParaRPr lang="en-US" dirty="0"/>
                    </a:p>
                  </a:txBody>
                  <a:tcPr anchor="ctr"/>
                </a:tc>
              </a:tr>
              <a:tr h="370840">
                <a:tc>
                  <a:txBody>
                    <a:bodyPr/>
                    <a:lstStyle/>
                    <a:p>
                      <a:r>
                        <a:rPr lang="en-US" dirty="0" smtClean="0"/>
                        <a:t>SVG</a:t>
                      </a:r>
                      <a:endParaRPr lang="en-US" dirty="0"/>
                    </a:p>
                  </a:txBody>
                  <a:tcPr anchor="ctr"/>
                </a:tc>
                <a:tc>
                  <a:txBody>
                    <a:bodyPr/>
                    <a:lstStyle/>
                    <a:p>
                      <a:r>
                        <a:rPr lang="en-US" dirty="0" smtClean="0"/>
                        <a:t>Scales the best</a:t>
                      </a:r>
                      <a:endParaRPr lang="en-US" dirty="0"/>
                    </a:p>
                  </a:txBody>
                  <a:tcPr anchor="ctr"/>
                </a:tc>
                <a:tc>
                  <a:txBody>
                    <a:bodyPr/>
                    <a:lstStyle/>
                    <a:p>
                      <a:r>
                        <a:rPr lang="en-US" dirty="0" smtClean="0"/>
                        <a:t>Not supported by all viewers</a:t>
                      </a:r>
                      <a:endParaRPr lang="en-US" dirty="0"/>
                    </a:p>
                  </a:txBody>
                  <a:tcPr anchor="ctr"/>
                </a:tc>
              </a:tr>
              <a:tr h="370840">
                <a:tc>
                  <a:txBody>
                    <a:bodyPr/>
                    <a:lstStyle/>
                    <a:p>
                      <a:r>
                        <a:rPr lang="en-US" dirty="0" smtClean="0"/>
                        <a:t>PostScript</a:t>
                      </a:r>
                      <a:endParaRPr lang="en-US" dirty="0"/>
                    </a:p>
                  </a:txBody>
                  <a:tcPr anchor="ctr"/>
                </a:tc>
                <a:tc>
                  <a:txBody>
                    <a:bodyPr/>
                    <a:lstStyle/>
                    <a:p>
                      <a:r>
                        <a:rPr lang="en-US" dirty="0" smtClean="0"/>
                        <a:t>Scales well</a:t>
                      </a:r>
                    </a:p>
                    <a:p>
                      <a:r>
                        <a:rPr lang="en-US" dirty="0" smtClean="0"/>
                        <a:t>Embeds well in some documents</a:t>
                      </a:r>
                      <a:endParaRPr lang="en-US" dirty="0"/>
                    </a:p>
                  </a:txBody>
                  <a:tcPr anchor="ctr"/>
                </a:tc>
                <a:tc>
                  <a:txBody>
                    <a:bodyPr/>
                    <a:lstStyle/>
                    <a:p>
                      <a:r>
                        <a:rPr lang="en-US" dirty="0" smtClean="0"/>
                        <a:t>Not supported by all viewers</a:t>
                      </a:r>
                    </a:p>
                    <a:p>
                      <a:r>
                        <a:rPr lang="en-US" dirty="0" smtClean="0"/>
                        <a:t>Files tend to be large compared to others</a:t>
                      </a:r>
                      <a:endParaRPr lang="en-US" dirty="0"/>
                    </a:p>
                  </a:txBody>
                  <a:tcPr anchor="ctr"/>
                </a:tc>
              </a:tr>
            </a:tbl>
          </a:graphicData>
        </a:graphic>
      </p:graphicFrame>
    </p:spTree>
    <p:extLst>
      <p:ext uri="{BB962C8B-B14F-4D97-AF65-F5344CB8AC3E}">
        <p14:creationId xmlns:p14="http://schemas.microsoft.com/office/powerpoint/2010/main" val="326532246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Rayon’s “Canvas” nomenclature</a:t>
            </a:r>
            <a:endParaRPr lang="en-US" dirty="0"/>
          </a:p>
        </p:txBody>
      </p:sp>
      <p:pic>
        <p:nvPicPr>
          <p:cNvPr id="2050" name="Picture 2" descr="_images/chart-layout-model.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10055" y="1440497"/>
            <a:ext cx="5572125"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76143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a:hlinkClick r:id="rId2"/>
              </a:rPr>
              <a:t>http://tools.netsa.cert.org</a:t>
            </a:r>
            <a:r>
              <a:rPr lang="en-US" dirty="0" smtClean="0">
                <a:hlinkClick r:id="rId2"/>
              </a:rPr>
              <a:t>/</a:t>
            </a:r>
            <a:endParaRPr lang="en-US" dirty="0" smtClean="0"/>
          </a:p>
          <a:p>
            <a:endParaRPr lang="en-US" dirty="0" smtClean="0"/>
          </a:p>
          <a:p>
            <a:r>
              <a:rPr lang="en-US" dirty="0">
                <a:hlinkClick r:id="rId3"/>
              </a:rPr>
              <a:t>http://</a:t>
            </a:r>
            <a:r>
              <a:rPr lang="en-US" dirty="0" smtClean="0">
                <a:hlinkClick r:id="rId3"/>
              </a:rPr>
              <a:t>tools.netsa.cert.org/rayon/doc/index.html</a:t>
            </a:r>
            <a:endParaRPr lang="en-US" dirty="0" smtClean="0"/>
          </a:p>
          <a:p>
            <a:endParaRPr lang="en-US" dirty="0" smtClean="0"/>
          </a:p>
          <a:p>
            <a:r>
              <a:rPr lang="en-US" dirty="0">
                <a:hlinkClick r:id="rId4"/>
              </a:rPr>
              <a:t>http://</a:t>
            </a:r>
            <a:r>
              <a:rPr lang="en-US" dirty="0" smtClean="0">
                <a:hlinkClick r:id="rId4"/>
              </a:rPr>
              <a:t>tools.netsa.cert.org/silk/index.html</a:t>
            </a:r>
            <a:endParaRPr lang="en-US" dirty="0" smtClean="0"/>
          </a:p>
          <a:p>
            <a:endParaRPr lang="en-US" dirty="0" smtClean="0"/>
          </a:p>
          <a:p>
            <a:r>
              <a:rPr lang="en-US" dirty="0">
                <a:hlinkClick r:id="rId5"/>
              </a:rPr>
              <a:t>http://www.graphviz.org</a:t>
            </a:r>
            <a:r>
              <a:rPr lang="en-US" dirty="0" smtClean="0">
                <a:hlinkClick r:id="rId5"/>
              </a:rPr>
              <a:t>/</a:t>
            </a:r>
            <a:endParaRPr lang="en-US" dirty="0" smtClean="0"/>
          </a:p>
          <a:p>
            <a:endParaRPr lang="en-US" dirty="0"/>
          </a:p>
          <a:p>
            <a:r>
              <a:rPr lang="en-US" dirty="0">
                <a:hlinkClick r:id="rId6"/>
              </a:rPr>
              <a:t>http://www.r-project.org</a:t>
            </a:r>
            <a:r>
              <a:rPr lang="en-US" dirty="0" smtClean="0">
                <a:hlinkClick r:id="rId6"/>
              </a:rPr>
              <a:t>/</a:t>
            </a:r>
            <a:endParaRPr lang="en-US" dirty="0" smtClean="0"/>
          </a:p>
          <a:p>
            <a:endParaRPr lang="en-US" dirty="0"/>
          </a:p>
        </p:txBody>
      </p:sp>
    </p:spTree>
    <p:extLst>
      <p:ext uri="{BB962C8B-B14F-4D97-AF65-F5344CB8AC3E}">
        <p14:creationId xmlns:p14="http://schemas.microsoft.com/office/powerpoint/2010/main" val="212248081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Bibliography</a:t>
            </a:r>
            <a:endParaRPr lang="en-US" dirty="0"/>
          </a:p>
        </p:txBody>
      </p:sp>
      <p:sp>
        <p:nvSpPr>
          <p:cNvPr id="3" name="Content Placeholder 2"/>
          <p:cNvSpPr>
            <a:spLocks noGrp="1"/>
          </p:cNvSpPr>
          <p:nvPr>
            <p:ph idx="1"/>
          </p:nvPr>
        </p:nvSpPr>
        <p:spPr/>
        <p:txBody>
          <a:bodyPr/>
          <a:lstStyle/>
          <a:p>
            <a:r>
              <a:rPr lang="en-US" dirty="0" err="1" smtClean="0"/>
              <a:t>Tufte</a:t>
            </a:r>
            <a:endParaRPr lang="en-US" dirty="0" smtClean="0"/>
          </a:p>
          <a:p>
            <a:r>
              <a:rPr lang="en-US" dirty="0" err="1" smtClean="0"/>
              <a:t>Segaran</a:t>
            </a:r>
            <a:r>
              <a:rPr lang="en-US" dirty="0" smtClean="0"/>
              <a:t> and </a:t>
            </a:r>
            <a:r>
              <a:rPr lang="en-US" dirty="0" err="1" smtClean="0"/>
              <a:t>Hammerbacher</a:t>
            </a:r>
            <a:endParaRPr lang="en-US" dirty="0" smtClean="0"/>
          </a:p>
          <a:p>
            <a:r>
              <a:rPr lang="en-US" dirty="0"/>
              <a:t>Ben </a:t>
            </a:r>
            <a:r>
              <a:rPr lang="en-US" dirty="0" err="1"/>
              <a:t>Shneiderman</a:t>
            </a:r>
            <a:endParaRPr lang="en-US" dirty="0"/>
          </a:p>
        </p:txBody>
      </p:sp>
    </p:spTree>
    <p:extLst>
      <p:ext uri="{BB962C8B-B14F-4D97-AF65-F5344CB8AC3E}">
        <p14:creationId xmlns:p14="http://schemas.microsoft.com/office/powerpoint/2010/main" val="355794891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Tufte</a:t>
            </a:r>
            <a:endParaRPr lang="en-US" dirty="0"/>
          </a:p>
        </p:txBody>
      </p:sp>
      <p:sp>
        <p:nvSpPr>
          <p:cNvPr id="3" name="Content Placeholder 2"/>
          <p:cNvSpPr>
            <a:spLocks noGrp="1"/>
          </p:cNvSpPr>
          <p:nvPr>
            <p:ph idx="1"/>
          </p:nvPr>
        </p:nvSpPr>
        <p:spPr/>
        <p:txBody>
          <a:bodyPr/>
          <a:lstStyle/>
          <a:p>
            <a:pPr lvl="1"/>
            <a:r>
              <a:rPr lang="en-US" dirty="0" smtClean="0"/>
              <a:t>Edward </a:t>
            </a:r>
            <a:r>
              <a:rPr lang="en-US" dirty="0" err="1" smtClean="0"/>
              <a:t>Tufte</a:t>
            </a:r>
            <a:r>
              <a:rPr lang="en-US" dirty="0" smtClean="0"/>
              <a:t> is the recognized authority on data visualization</a:t>
            </a:r>
          </a:p>
          <a:p>
            <a:pPr lvl="2"/>
            <a:r>
              <a:rPr lang="en-US" dirty="0"/>
              <a:t>http://www.edwardtufte.com/tufte/</a:t>
            </a:r>
          </a:p>
          <a:p>
            <a:pPr lvl="2"/>
            <a:r>
              <a:rPr lang="en-US" dirty="0" smtClean="0"/>
              <a:t>Seminar</a:t>
            </a:r>
          </a:p>
          <a:p>
            <a:pPr lvl="2"/>
            <a:r>
              <a:rPr lang="en-US" dirty="0" smtClean="0"/>
              <a:t>Books</a:t>
            </a:r>
          </a:p>
          <a:p>
            <a:pPr lvl="2"/>
            <a:endParaRPr lang="en-US" dirty="0" smtClean="0"/>
          </a:p>
          <a:p>
            <a:pPr lvl="2"/>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61700" y="3433763"/>
            <a:ext cx="122872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7088" y="3433763"/>
            <a:ext cx="1219200"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85692" y="3429000"/>
            <a:ext cx="1143000"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247573" y="3471863"/>
            <a:ext cx="11811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834289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200400" y="2698230"/>
            <a:ext cx="5486400" cy="3312826"/>
          </a:xfrm>
        </p:spPr>
        <p:txBody>
          <a:bodyPr/>
          <a:lstStyle/>
          <a:p>
            <a:r>
              <a:rPr lang="en-US" dirty="0" smtClean="0"/>
              <a:t>Paul Krystosek</a:t>
            </a:r>
            <a:br>
              <a:rPr lang="en-US" dirty="0" smtClean="0"/>
            </a:br>
            <a:r>
              <a:rPr lang="en-US" sz="1200" dirty="0" smtClean="0"/>
              <a:t> </a:t>
            </a:r>
            <a:r>
              <a:rPr lang="en-US" dirty="0" smtClean="0"/>
              <a:t/>
            </a:r>
            <a:br>
              <a:rPr lang="en-US" dirty="0" smtClean="0"/>
            </a:br>
            <a:r>
              <a:rPr lang="en-US" dirty="0" smtClean="0">
                <a:hlinkClick r:id="rId2"/>
              </a:rPr>
              <a:t>pnk@cert.org</a:t>
            </a:r>
            <a:r>
              <a:rPr lang="en-US" dirty="0" smtClean="0"/>
              <a:t/>
            </a:r>
            <a:br>
              <a:rPr lang="en-US" dirty="0" smtClean="0"/>
            </a:br>
            <a:r>
              <a:rPr lang="en-US" sz="1800" dirty="0" smtClean="0"/>
              <a:t> </a:t>
            </a:r>
            <a:r>
              <a:rPr lang="en-US" dirty="0" smtClean="0"/>
              <a:t/>
            </a:r>
            <a:br>
              <a:rPr lang="en-US" dirty="0" smtClean="0"/>
            </a:br>
            <a:r>
              <a:rPr lang="en-US" sz="2000" dirty="0" smtClean="0"/>
              <a:t>Analysis </a:t>
            </a:r>
            <a:r>
              <a:rPr lang="en-US" sz="2000" dirty="0"/>
              <a:t>Team Lead</a:t>
            </a:r>
            <a:br>
              <a:rPr lang="en-US" sz="2000" dirty="0"/>
            </a:br>
            <a:r>
              <a:rPr lang="en-US" sz="2000" dirty="0"/>
              <a:t>Network Situational Awareness Group</a:t>
            </a:r>
            <a:br>
              <a:rPr lang="en-US" sz="2000" dirty="0"/>
            </a:br>
            <a:r>
              <a:rPr lang="en-US" sz="2000" dirty="0"/>
              <a:t>CERT Software Engineering Institute</a:t>
            </a:r>
            <a:br>
              <a:rPr lang="en-US" sz="2000" dirty="0"/>
            </a:br>
            <a:r>
              <a:rPr lang="en-US" sz="2000" dirty="0"/>
              <a:t>Carnegie Mellon University</a:t>
            </a:r>
            <a:br>
              <a:rPr lang="en-US" sz="2000" dirty="0"/>
            </a:br>
            <a:r>
              <a:rPr lang="en-US" sz="2000" dirty="0"/>
              <a:t>Pittsburgh, PA</a:t>
            </a:r>
            <a:br>
              <a:rPr lang="en-US" sz="2000" dirty="0"/>
            </a:br>
            <a:endParaRPr lang="en-US" sz="2000" dirty="0"/>
          </a:p>
        </p:txBody>
      </p:sp>
      <p:sp>
        <p:nvSpPr>
          <p:cNvPr id="6" name="Subtitle 5"/>
          <p:cNvSpPr>
            <a:spLocks noGrp="1"/>
          </p:cNvSpPr>
          <p:nvPr>
            <p:ph type="subTitle" sz="quarter" idx="1"/>
          </p:nvPr>
        </p:nvSpPr>
        <p:spPr>
          <a:xfrm>
            <a:off x="3200400" y="1952105"/>
            <a:ext cx="5486400" cy="457200"/>
          </a:xfrm>
        </p:spPr>
        <p:txBody>
          <a:bodyPr/>
          <a:lstStyle/>
          <a:p>
            <a:r>
              <a:rPr lang="en-US" dirty="0" smtClean="0"/>
              <a:t>Contact Info</a:t>
            </a:r>
            <a:endParaRPr lang="en-US" dirty="0"/>
          </a:p>
        </p:txBody>
      </p:sp>
    </p:spTree>
    <p:extLst>
      <p:ext uri="{BB962C8B-B14F-4D97-AF65-F5344CB8AC3E}">
        <p14:creationId xmlns:p14="http://schemas.microsoft.com/office/powerpoint/2010/main" val="78891597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Visualization meets Analysis</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b="1" dirty="0" smtClean="0"/>
              <a:t>Descriptive displays of</a:t>
            </a:r>
            <a:endParaRPr lang="en-US" b="1" dirty="0"/>
          </a:p>
          <a:p>
            <a:pPr marL="1200150" lvl="1" indent="-457200">
              <a:buFont typeface="Arial" panose="020B0604020202020204" pitchFamily="34" charset="0"/>
              <a:buChar char="•"/>
            </a:pPr>
            <a:r>
              <a:rPr lang="en-US" dirty="0" smtClean="0"/>
              <a:t>Flow volume</a:t>
            </a:r>
          </a:p>
          <a:p>
            <a:pPr marL="1200150" lvl="1" indent="-457200">
              <a:buFont typeface="Arial" panose="020B0604020202020204" pitchFamily="34" charset="0"/>
              <a:buChar char="•"/>
            </a:pPr>
            <a:r>
              <a:rPr lang="en-US" dirty="0" smtClean="0"/>
              <a:t>Connectivity</a:t>
            </a:r>
            <a:endParaRPr lang="en-US" dirty="0"/>
          </a:p>
          <a:p>
            <a:pPr marL="457200" indent="-457200">
              <a:buFont typeface="Arial" panose="020B0604020202020204" pitchFamily="34" charset="0"/>
              <a:buChar char="•"/>
            </a:pPr>
            <a:r>
              <a:rPr lang="en-US" b="1" dirty="0"/>
              <a:t>Retrospective</a:t>
            </a:r>
          </a:p>
          <a:p>
            <a:pPr marL="1200150" lvl="1" indent="-457200">
              <a:buFont typeface="Arial" panose="020B0604020202020204" pitchFamily="34" charset="0"/>
              <a:buChar char="•"/>
            </a:pPr>
            <a:r>
              <a:rPr lang="en-US" dirty="0" smtClean="0"/>
              <a:t>Show details of an event visually to provide more information than flow records and numbers</a:t>
            </a:r>
          </a:p>
          <a:p>
            <a:pPr marL="1200150" lvl="1" indent="-457200">
              <a:buFont typeface="Arial" panose="020B0604020202020204" pitchFamily="34" charset="0"/>
              <a:buChar char="•"/>
            </a:pPr>
            <a:r>
              <a:rPr lang="en-US" dirty="0" smtClean="0"/>
              <a:t>Who did what, when and to whom</a:t>
            </a:r>
            <a:endParaRPr lang="en-US" dirty="0"/>
          </a:p>
          <a:p>
            <a:pPr marL="457200" indent="-457200">
              <a:buFont typeface="Arial" panose="020B0604020202020204" pitchFamily="34" charset="0"/>
              <a:buChar char="•"/>
            </a:pPr>
            <a:r>
              <a:rPr lang="en-US" b="1" dirty="0" smtClean="0"/>
              <a:t>Exploratory</a:t>
            </a:r>
            <a:endParaRPr lang="en-US" b="1" dirty="0"/>
          </a:p>
          <a:p>
            <a:pPr marL="1200150" lvl="1" indent="-457200">
              <a:buFont typeface="Arial" panose="020B0604020202020204" pitchFamily="34" charset="0"/>
              <a:buChar char="•"/>
            </a:pPr>
            <a:r>
              <a:rPr lang="en-US" dirty="0" smtClean="0"/>
              <a:t>Look at the data </a:t>
            </a:r>
            <a:r>
              <a:rPr lang="en-US" dirty="0" err="1" smtClean="0"/>
              <a:t>grpahically</a:t>
            </a:r>
            <a:r>
              <a:rPr lang="en-US" dirty="0" smtClean="0"/>
              <a:t> in a way that lets your visual system work its magic</a:t>
            </a:r>
            <a:endParaRPr lang="en-US" dirty="0"/>
          </a:p>
        </p:txBody>
      </p:sp>
    </p:spTree>
    <p:extLst>
      <p:ext uri="{BB962C8B-B14F-4D97-AF65-F5344CB8AC3E}">
        <p14:creationId xmlns:p14="http://schemas.microsoft.com/office/powerpoint/2010/main" val="30325121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Visualization?</a:t>
            </a:r>
            <a:endParaRPr lang="en-US" dirty="0"/>
          </a:p>
        </p:txBody>
      </p:sp>
      <p:sp>
        <p:nvSpPr>
          <p:cNvPr id="4" name="Content Placeholder 3"/>
          <p:cNvSpPr>
            <a:spLocks noGrp="1"/>
          </p:cNvSpPr>
          <p:nvPr>
            <p:ph sz="half" idx="1"/>
          </p:nvPr>
        </p:nvSpPr>
        <p:spPr/>
        <p:txBody>
          <a:bodyPr/>
          <a:lstStyle/>
          <a:p>
            <a:r>
              <a:rPr lang="en-US" sz="800" dirty="0">
                <a:latin typeface="+mj-lt"/>
                <a:cs typeface="Courier New" panose="02070309020205020404" pitchFamily="49" charset="0"/>
              </a:rPr>
              <a:t>2009/04/21T05:08:00|          12.30|             8161.04|            59.56|</a:t>
            </a:r>
          </a:p>
          <a:p>
            <a:r>
              <a:rPr lang="en-US" sz="800" dirty="0">
                <a:latin typeface="+mj-lt"/>
                <a:cs typeface="Courier New" panose="02070309020205020404" pitchFamily="49" charset="0"/>
              </a:rPr>
              <a:t>2009/04/21T05:08:30|           8.26|             8166.79|            56.22|</a:t>
            </a:r>
          </a:p>
          <a:p>
            <a:r>
              <a:rPr lang="en-US" sz="800" dirty="0">
                <a:latin typeface="+mj-lt"/>
                <a:cs typeface="Courier New" panose="02070309020205020404" pitchFamily="49" charset="0"/>
              </a:rPr>
              <a:t>2009/04/21T05:09:00|           8.87|            11215.58|            70.47|</a:t>
            </a:r>
          </a:p>
          <a:p>
            <a:r>
              <a:rPr lang="en-US" sz="800" dirty="0">
                <a:latin typeface="+mj-lt"/>
                <a:cs typeface="Courier New" panose="02070309020205020404" pitchFamily="49" charset="0"/>
              </a:rPr>
              <a:t>2009/04/21T05:09:30|          13.45|            16130.48|            95.13|</a:t>
            </a:r>
          </a:p>
          <a:p>
            <a:r>
              <a:rPr lang="en-US" sz="800" dirty="0">
                <a:latin typeface="+mj-lt"/>
                <a:cs typeface="Courier New" panose="02070309020205020404" pitchFamily="49" charset="0"/>
              </a:rPr>
              <a:t>2009/04/21T05:10:00|          16.67|            19832.34|           100.31|</a:t>
            </a:r>
          </a:p>
          <a:p>
            <a:r>
              <a:rPr lang="en-US" sz="800" dirty="0">
                <a:latin typeface="+mj-lt"/>
                <a:cs typeface="Courier New" panose="02070309020205020404" pitchFamily="49" charset="0"/>
              </a:rPr>
              <a:t>2009/04/21T05:10:30|          44.08|            66908.36|           313.00|</a:t>
            </a:r>
          </a:p>
          <a:p>
            <a:r>
              <a:rPr lang="en-US" sz="800" dirty="0">
                <a:latin typeface="+mj-lt"/>
                <a:cs typeface="Courier New" panose="02070309020205020404" pitchFamily="49" charset="0"/>
              </a:rPr>
              <a:t>2009/04/21T05:11:00|          20.50|            28254.99|           173.58|</a:t>
            </a:r>
          </a:p>
          <a:p>
            <a:r>
              <a:rPr lang="en-US" sz="800" dirty="0">
                <a:latin typeface="+mj-lt"/>
                <a:cs typeface="Courier New" panose="02070309020205020404" pitchFamily="49" charset="0"/>
              </a:rPr>
              <a:t>2009/04/21T05:11:30|          18.51|            25062.87|           145.51|</a:t>
            </a:r>
          </a:p>
          <a:p>
            <a:r>
              <a:rPr lang="en-US" sz="800" dirty="0">
                <a:latin typeface="+mj-lt"/>
                <a:cs typeface="Courier New" panose="02070309020205020404" pitchFamily="49" charset="0"/>
              </a:rPr>
              <a:t>2009/04/21T05:12:00|          17.51|           131405.17|           214.23|</a:t>
            </a:r>
          </a:p>
          <a:p>
            <a:r>
              <a:rPr lang="en-US" sz="800" dirty="0">
                <a:latin typeface="+mj-lt"/>
                <a:cs typeface="Courier New" panose="02070309020205020404" pitchFamily="49" charset="0"/>
              </a:rPr>
              <a:t>2009/04/21T05:12:30|           9.84|           216071.23|           237.08|</a:t>
            </a:r>
          </a:p>
          <a:p>
            <a:r>
              <a:rPr lang="en-US" sz="800" dirty="0">
                <a:latin typeface="+mj-lt"/>
                <a:cs typeface="Courier New" panose="02070309020205020404" pitchFamily="49" charset="0"/>
              </a:rPr>
              <a:t>2009/04/21T05:13:00|          17.92|           318430.82|           341.70|</a:t>
            </a:r>
          </a:p>
          <a:p>
            <a:r>
              <a:rPr lang="en-US" sz="800" dirty="0">
                <a:latin typeface="+mj-lt"/>
                <a:cs typeface="Courier New" panose="02070309020205020404" pitchFamily="49" charset="0"/>
              </a:rPr>
              <a:t>2009/04/21T05:13:30|          11.77|            16201.26|            69.02|</a:t>
            </a:r>
          </a:p>
          <a:p>
            <a:r>
              <a:rPr lang="en-US" sz="800" dirty="0">
                <a:latin typeface="+mj-lt"/>
                <a:cs typeface="Courier New" panose="02070309020205020404" pitchFamily="49" charset="0"/>
              </a:rPr>
              <a:t>2009/04/21T05:14:00|          10.56|             6976.32|            62.86|</a:t>
            </a:r>
          </a:p>
          <a:p>
            <a:r>
              <a:rPr lang="en-US" sz="800" dirty="0">
                <a:latin typeface="+mj-lt"/>
                <a:cs typeface="Courier New" panose="02070309020205020404" pitchFamily="49" charset="0"/>
              </a:rPr>
              <a:t>2009/04/21T05:14:30|          12.43|            13986.72|           110.52|</a:t>
            </a:r>
          </a:p>
          <a:p>
            <a:r>
              <a:rPr lang="en-US" sz="800" dirty="0">
                <a:latin typeface="+mj-lt"/>
                <a:cs typeface="Courier New" panose="02070309020205020404" pitchFamily="49" charset="0"/>
              </a:rPr>
              <a:t>2009/04/21T05:15:00|          12.88|             9812.91|            67.21|</a:t>
            </a:r>
          </a:p>
          <a:p>
            <a:r>
              <a:rPr lang="en-US" sz="800" dirty="0">
                <a:latin typeface="+mj-lt"/>
                <a:cs typeface="Courier New" panose="02070309020205020404" pitchFamily="49" charset="0"/>
              </a:rPr>
              <a:t>2009/04/21T05:15:30|           6.90|            21058.38|            60.80|</a:t>
            </a:r>
          </a:p>
          <a:p>
            <a:r>
              <a:rPr lang="en-US" sz="800" dirty="0">
                <a:latin typeface="+mj-lt"/>
                <a:cs typeface="Courier New" panose="02070309020205020404" pitchFamily="49" charset="0"/>
              </a:rPr>
              <a:t>2009/04/21T05:16:00|           8.25|            27902.46|            72.16|</a:t>
            </a:r>
          </a:p>
          <a:p>
            <a:r>
              <a:rPr lang="en-US" sz="800" dirty="0">
                <a:latin typeface="+mj-lt"/>
                <a:cs typeface="Courier New" panose="02070309020205020404" pitchFamily="49" charset="0"/>
              </a:rPr>
              <a:t>2009/04/21T05:16:30|           9.24|            29105.09|            76.92|</a:t>
            </a:r>
          </a:p>
          <a:p>
            <a:r>
              <a:rPr lang="en-US" sz="800" dirty="0">
                <a:latin typeface="+mj-lt"/>
                <a:cs typeface="Courier New" panose="02070309020205020404" pitchFamily="49" charset="0"/>
              </a:rPr>
              <a:t>2009/04/21T05:17:00|          13.42|            25206.42|            78.32|</a:t>
            </a:r>
          </a:p>
          <a:p>
            <a:r>
              <a:rPr lang="en-US" sz="800" dirty="0">
                <a:latin typeface="+mj-lt"/>
                <a:cs typeface="Courier New" panose="02070309020205020404" pitchFamily="49" charset="0"/>
              </a:rPr>
              <a:t>2009/04/21T05:17:30|          15.12|            46165.45|           133.83|</a:t>
            </a:r>
          </a:p>
          <a:p>
            <a:r>
              <a:rPr lang="en-US" sz="800" dirty="0">
                <a:latin typeface="+mj-lt"/>
                <a:cs typeface="Courier New" panose="02070309020205020404" pitchFamily="49" charset="0"/>
              </a:rPr>
              <a:t>2009/04/21T05:18:00|          34.26|            10630.63|            84.47|</a:t>
            </a:r>
          </a:p>
          <a:p>
            <a:r>
              <a:rPr lang="en-US" sz="800" dirty="0">
                <a:latin typeface="+mj-lt"/>
                <a:cs typeface="Courier New" panose="02070309020205020404" pitchFamily="49" charset="0"/>
              </a:rPr>
              <a:t>2009/04/21T05:18:30|           7.58|            12376.57|            63.49|</a:t>
            </a:r>
          </a:p>
          <a:p>
            <a:r>
              <a:rPr lang="en-US" sz="800" dirty="0">
                <a:latin typeface="+mj-lt"/>
                <a:cs typeface="Courier New" panose="02070309020205020404" pitchFamily="49" charset="0"/>
              </a:rPr>
              <a:t>2009/04/21T05:19:00|          11.95|            16135.02|            77.89|</a:t>
            </a:r>
          </a:p>
          <a:p>
            <a:r>
              <a:rPr lang="en-US" sz="800" dirty="0">
                <a:latin typeface="+mj-lt"/>
                <a:cs typeface="Courier New" panose="02070309020205020404" pitchFamily="49" charset="0"/>
              </a:rPr>
              <a:t>2009/04/21T05:19:30|           9.22|            18054.08|            66.06|</a:t>
            </a:r>
          </a:p>
          <a:p>
            <a:r>
              <a:rPr lang="en-US" sz="800" dirty="0">
                <a:latin typeface="+mj-lt"/>
                <a:cs typeface="Courier New" panose="02070309020205020404" pitchFamily="49" charset="0"/>
              </a:rPr>
              <a:t>2009/04/21T05:20:00|          11.26|             7648.36|            58.91|</a:t>
            </a:r>
          </a:p>
          <a:p>
            <a:endParaRPr lang="en-US" sz="800" dirty="0">
              <a:latin typeface="+mj-lt"/>
              <a:cs typeface="Courier New" panose="02070309020205020404" pitchFamily="49" charset="0"/>
            </a:endParaRPr>
          </a:p>
        </p:txBody>
      </p:sp>
      <p:pic>
        <p:nvPicPr>
          <p:cNvPr id="3" name="Content Placeholder 2"/>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3603297" y="2732183"/>
            <a:ext cx="5159703" cy="1612407"/>
          </a:xfrm>
        </p:spPr>
      </p:pic>
    </p:spTree>
    <p:extLst>
      <p:ext uri="{BB962C8B-B14F-4D97-AF65-F5344CB8AC3E}">
        <p14:creationId xmlns:p14="http://schemas.microsoft.com/office/powerpoint/2010/main" val="13110493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it is useful</a:t>
            </a:r>
          </a:p>
        </p:txBody>
      </p:sp>
      <p:sp>
        <p:nvSpPr>
          <p:cNvPr id="3" name="Content Placeholder 2"/>
          <p:cNvSpPr>
            <a:spLocks noGrp="1"/>
          </p:cNvSpPr>
          <p:nvPr>
            <p:ph idx="1"/>
          </p:nvPr>
        </p:nvSpPr>
        <p:spPr/>
        <p:txBody>
          <a:bodyPr/>
          <a:lstStyle/>
          <a:p>
            <a:pPr lvl="1"/>
            <a:r>
              <a:rPr lang="en-US" dirty="0" smtClean="0"/>
              <a:t>For use by an analyst</a:t>
            </a:r>
          </a:p>
          <a:p>
            <a:pPr lvl="2"/>
            <a:r>
              <a:rPr lang="en-US" dirty="0" smtClean="0"/>
              <a:t>Initial exploration of unknown flow data</a:t>
            </a:r>
          </a:p>
          <a:p>
            <a:pPr lvl="2"/>
            <a:r>
              <a:rPr lang="en-US" dirty="0" smtClean="0"/>
              <a:t>Finding specific patterns</a:t>
            </a:r>
          </a:p>
          <a:p>
            <a:pPr lvl="2"/>
            <a:r>
              <a:rPr lang="en-US" dirty="0" smtClean="0"/>
              <a:t>Look for trends</a:t>
            </a:r>
          </a:p>
          <a:p>
            <a:pPr lvl="2"/>
            <a:r>
              <a:rPr lang="en-US" dirty="0" smtClean="0"/>
              <a:t>See what doesn’t look right</a:t>
            </a:r>
          </a:p>
          <a:p>
            <a:pPr lvl="1"/>
            <a:r>
              <a:rPr lang="en-US" dirty="0" smtClean="0"/>
              <a:t>For explaining stuff to others	</a:t>
            </a:r>
          </a:p>
          <a:p>
            <a:pPr lvl="2"/>
            <a:r>
              <a:rPr lang="en-US" dirty="0" smtClean="0"/>
              <a:t>Some people are visual learners</a:t>
            </a:r>
          </a:p>
          <a:p>
            <a:pPr lvl="2"/>
            <a:r>
              <a:rPr lang="en-US" dirty="0" smtClean="0"/>
              <a:t>Including graphs or diagrams helps get your point across</a:t>
            </a:r>
          </a:p>
          <a:p>
            <a:pPr lvl="1"/>
            <a:endParaRPr lang="en-US" dirty="0" smtClean="0"/>
          </a:p>
          <a:p>
            <a:pPr lvl="1"/>
            <a:endParaRPr lang="en-US" dirty="0"/>
          </a:p>
        </p:txBody>
      </p:sp>
    </p:spTree>
    <p:extLst>
      <p:ext uri="{BB962C8B-B14F-4D97-AF65-F5344CB8AC3E}">
        <p14:creationId xmlns:p14="http://schemas.microsoft.com/office/powerpoint/2010/main" val="136942524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Where </a:t>
            </a:r>
            <a:r>
              <a:rPr lang="en-US" dirty="0"/>
              <a:t>it </a:t>
            </a:r>
            <a:r>
              <a:rPr lang="en-US" dirty="0" smtClean="0"/>
              <a:t>isn’t that useful</a:t>
            </a:r>
            <a:endParaRPr lang="en-US" dirty="0"/>
          </a:p>
        </p:txBody>
      </p:sp>
      <p:sp>
        <p:nvSpPr>
          <p:cNvPr id="3" name="Content Placeholder 2"/>
          <p:cNvSpPr>
            <a:spLocks noGrp="1"/>
          </p:cNvSpPr>
          <p:nvPr>
            <p:ph idx="1"/>
          </p:nvPr>
        </p:nvSpPr>
        <p:spPr/>
        <p:txBody>
          <a:bodyPr/>
          <a:lstStyle/>
          <a:p>
            <a:pPr lvl="1"/>
            <a:r>
              <a:rPr lang="en-US" dirty="0" smtClean="0"/>
              <a:t>Every type of display seems to have a useful data volume range </a:t>
            </a:r>
          </a:p>
          <a:p>
            <a:pPr lvl="2"/>
            <a:r>
              <a:rPr lang="en-US" dirty="0" smtClean="0"/>
              <a:t>Not enough data and it doesn’t say much</a:t>
            </a:r>
          </a:p>
          <a:p>
            <a:pPr lvl="2"/>
            <a:r>
              <a:rPr lang="en-US" dirty="0" smtClean="0"/>
              <a:t>Too much data and it is unreadable</a:t>
            </a:r>
          </a:p>
          <a:p>
            <a:pPr lvl="1"/>
            <a:r>
              <a:rPr lang="en-US" dirty="0" smtClean="0"/>
              <a:t>If it is not labeled properly, it is neither understandable or useful</a:t>
            </a:r>
          </a:p>
          <a:p>
            <a:pPr lvl="1"/>
            <a:r>
              <a:rPr lang="en-US" dirty="0" smtClean="0"/>
              <a:t>Be careful of multiple interpretations  </a:t>
            </a:r>
          </a:p>
          <a:p>
            <a:pPr lvl="1"/>
            <a:r>
              <a:rPr lang="en-US" dirty="0" smtClean="0"/>
              <a:t>Be careful of implying cause and effect</a:t>
            </a:r>
          </a:p>
          <a:p>
            <a:pPr lvl="2"/>
            <a:endParaRPr lang="en-US" dirty="0"/>
          </a:p>
        </p:txBody>
      </p:sp>
    </p:spTree>
    <p:extLst>
      <p:ext uri="{BB962C8B-B14F-4D97-AF65-F5344CB8AC3E}">
        <p14:creationId xmlns:p14="http://schemas.microsoft.com/office/powerpoint/2010/main" val="22027542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Visualization, or visualization related </a:t>
            </a:r>
            <a:r>
              <a:rPr lang="en-US" dirty="0" smtClean="0"/>
              <a:t>packages</a:t>
            </a:r>
            <a:endParaRPr lang="en-US" dirty="0"/>
          </a:p>
        </p:txBody>
      </p:sp>
      <p:sp>
        <p:nvSpPr>
          <p:cNvPr id="3" name="Content Placeholder 2"/>
          <p:cNvSpPr>
            <a:spLocks noGrp="1"/>
          </p:cNvSpPr>
          <p:nvPr>
            <p:ph idx="1"/>
          </p:nvPr>
        </p:nvSpPr>
        <p:spPr/>
        <p:txBody>
          <a:bodyPr/>
          <a:lstStyle/>
          <a:p>
            <a:pPr lvl="1"/>
            <a:r>
              <a:rPr lang="en-US" dirty="0" smtClean="0"/>
              <a:t>Dedicated visualization</a:t>
            </a:r>
          </a:p>
          <a:p>
            <a:pPr lvl="2"/>
            <a:r>
              <a:rPr lang="en-US" b="1" dirty="0" smtClean="0"/>
              <a:t>Rayon</a:t>
            </a:r>
          </a:p>
          <a:p>
            <a:pPr lvl="2"/>
            <a:r>
              <a:rPr lang="en-US" dirty="0" err="1" smtClean="0"/>
              <a:t>Gnuplot</a:t>
            </a:r>
            <a:endParaRPr lang="en-US" dirty="0" smtClean="0"/>
          </a:p>
          <a:p>
            <a:pPr lvl="2"/>
            <a:r>
              <a:rPr lang="en-US" dirty="0" err="1" smtClean="0"/>
              <a:t>GraphViz</a:t>
            </a:r>
            <a:endParaRPr lang="en-US" dirty="0" smtClean="0"/>
          </a:p>
          <a:p>
            <a:pPr lvl="1"/>
            <a:r>
              <a:rPr lang="en-US" dirty="0" smtClean="0"/>
              <a:t>Stuff that also does </a:t>
            </a:r>
            <a:r>
              <a:rPr lang="en-US" dirty="0" err="1" smtClean="0"/>
              <a:t>viz</a:t>
            </a:r>
            <a:endParaRPr lang="en-US" dirty="0" smtClean="0"/>
          </a:p>
          <a:p>
            <a:pPr lvl="2"/>
            <a:r>
              <a:rPr lang="en-US" dirty="0" smtClean="0"/>
              <a:t>Excel, </a:t>
            </a:r>
            <a:r>
              <a:rPr lang="en-US" dirty="0"/>
              <a:t>Centrifuge, </a:t>
            </a:r>
            <a:r>
              <a:rPr lang="en-US" dirty="0" smtClean="0"/>
              <a:t>Tableau</a:t>
            </a:r>
          </a:p>
          <a:p>
            <a:pPr lvl="2"/>
            <a:r>
              <a:rPr lang="en-US" dirty="0" smtClean="0"/>
              <a:t>R (more correctly The R Statistical Package)</a:t>
            </a:r>
          </a:p>
          <a:p>
            <a:pPr lvl="2"/>
            <a:r>
              <a:rPr lang="en-US" dirty="0" smtClean="0"/>
              <a:t>Analyst’s Notebook</a:t>
            </a:r>
          </a:p>
          <a:p>
            <a:pPr lvl="2"/>
            <a:r>
              <a:rPr lang="en-US" dirty="0" smtClean="0"/>
              <a:t>Everest</a:t>
            </a:r>
          </a:p>
          <a:p>
            <a:pPr lvl="2"/>
            <a:r>
              <a:rPr lang="en-US" dirty="0" smtClean="0"/>
              <a:t>21CT </a:t>
            </a:r>
            <a:r>
              <a:rPr lang="en-US" dirty="0" err="1" smtClean="0"/>
              <a:t>Lynxeon</a:t>
            </a:r>
            <a:endParaRPr lang="en-US" dirty="0" smtClean="0"/>
          </a:p>
          <a:p>
            <a:pPr lvl="2"/>
            <a:r>
              <a:rPr lang="en-US" dirty="0" smtClean="0"/>
              <a:t>Palantir</a:t>
            </a:r>
            <a:endParaRPr lang="en-US" dirty="0"/>
          </a:p>
        </p:txBody>
      </p:sp>
    </p:spTree>
    <p:extLst>
      <p:ext uri="{BB962C8B-B14F-4D97-AF65-F5344CB8AC3E}">
        <p14:creationId xmlns:p14="http://schemas.microsoft.com/office/powerpoint/2010/main" val="144599567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types of visualization:</a:t>
            </a:r>
          </a:p>
        </p:txBody>
      </p:sp>
      <p:sp>
        <p:nvSpPr>
          <p:cNvPr id="3" name="Content Placeholder 2"/>
          <p:cNvSpPr>
            <a:spLocks noGrp="1"/>
          </p:cNvSpPr>
          <p:nvPr>
            <p:ph idx="1"/>
          </p:nvPr>
        </p:nvSpPr>
        <p:spPr/>
        <p:txBody>
          <a:bodyPr/>
          <a:lstStyle/>
          <a:p>
            <a:pPr lvl="1"/>
            <a:r>
              <a:rPr lang="en-US" dirty="0"/>
              <a:t>Bar </a:t>
            </a:r>
            <a:r>
              <a:rPr lang="en-US" dirty="0" smtClean="0"/>
              <a:t>Chart</a:t>
            </a:r>
            <a:endParaRPr lang="en-US" dirty="0"/>
          </a:p>
          <a:p>
            <a:pPr lvl="1"/>
            <a:r>
              <a:rPr lang="en-US" dirty="0" smtClean="0"/>
              <a:t>Time </a:t>
            </a:r>
            <a:r>
              <a:rPr lang="en-US" dirty="0"/>
              <a:t>Series</a:t>
            </a:r>
          </a:p>
          <a:p>
            <a:pPr lvl="1"/>
            <a:r>
              <a:rPr lang="en-US" dirty="0" smtClean="0"/>
              <a:t>Scatter </a:t>
            </a:r>
            <a:r>
              <a:rPr lang="en-US" dirty="0"/>
              <a:t>Plot</a:t>
            </a:r>
          </a:p>
          <a:p>
            <a:pPr lvl="1"/>
            <a:r>
              <a:rPr lang="en-US" dirty="0" smtClean="0"/>
              <a:t>Histogram</a:t>
            </a:r>
            <a:endParaRPr lang="en-US" dirty="0"/>
          </a:p>
          <a:p>
            <a:pPr lvl="1"/>
            <a:r>
              <a:rPr lang="en-US" dirty="0" smtClean="0"/>
              <a:t>Link </a:t>
            </a:r>
            <a:r>
              <a:rPr lang="en-US" dirty="0"/>
              <a:t>diagram (directed graph)</a:t>
            </a:r>
          </a:p>
          <a:p>
            <a:pPr lvl="1"/>
            <a:r>
              <a:rPr lang="en-US" dirty="0" smtClean="0"/>
              <a:t>Heat Map</a:t>
            </a:r>
          </a:p>
          <a:p>
            <a:pPr lvl="1"/>
            <a:r>
              <a:rPr lang="en-US" dirty="0" smtClean="0"/>
              <a:t>Other </a:t>
            </a:r>
          </a:p>
          <a:p>
            <a:pPr lvl="2"/>
            <a:r>
              <a:rPr lang="en-US" dirty="0" err="1" smtClean="0"/>
              <a:t>Geograpic</a:t>
            </a:r>
            <a:r>
              <a:rPr lang="en-US" dirty="0" smtClean="0"/>
              <a:t> maps</a:t>
            </a:r>
          </a:p>
          <a:p>
            <a:pPr lvl="2"/>
            <a:r>
              <a:rPr lang="en-US" sz="800" dirty="0" smtClean="0"/>
              <a:t>Pie charts</a:t>
            </a:r>
            <a:endParaRPr lang="en-US" sz="800" dirty="0"/>
          </a:p>
          <a:p>
            <a:endParaRPr lang="en-US" dirty="0"/>
          </a:p>
        </p:txBody>
      </p:sp>
    </p:spTree>
    <p:extLst>
      <p:ext uri="{BB962C8B-B14F-4D97-AF65-F5344CB8AC3E}">
        <p14:creationId xmlns:p14="http://schemas.microsoft.com/office/powerpoint/2010/main" val="14000053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 do visualization: Rayon</a:t>
            </a:r>
            <a:endParaRPr lang="en-US" dirty="0"/>
          </a:p>
        </p:txBody>
      </p:sp>
      <p:sp>
        <p:nvSpPr>
          <p:cNvPr id="3" name="Content Placeholder 2"/>
          <p:cNvSpPr>
            <a:spLocks noGrp="1"/>
          </p:cNvSpPr>
          <p:nvPr>
            <p:ph idx="1"/>
          </p:nvPr>
        </p:nvSpPr>
        <p:spPr/>
        <p:txBody>
          <a:bodyPr/>
          <a:lstStyle/>
          <a:p>
            <a:pPr lvl="1"/>
            <a:r>
              <a:rPr lang="en-US" dirty="0" smtClean="0"/>
              <a:t>There other visualization software packages</a:t>
            </a:r>
          </a:p>
          <a:p>
            <a:pPr lvl="1"/>
            <a:r>
              <a:rPr lang="en-US" dirty="0" smtClean="0"/>
              <a:t>Rayon was written to work and play well with SiLK and Python </a:t>
            </a:r>
          </a:p>
          <a:p>
            <a:pPr lvl="1"/>
            <a:r>
              <a:rPr lang="en-US" dirty="0" smtClean="0"/>
              <a:t>It fits in with the Unix pipe mode of scripting</a:t>
            </a:r>
          </a:p>
          <a:p>
            <a:pPr lvl="1"/>
            <a:r>
              <a:rPr lang="en-US" dirty="0" smtClean="0"/>
              <a:t>It doesn’t (yet?) handle everything we want to do</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04791248"/>
              </p:ext>
            </p:extLst>
          </p:nvPr>
        </p:nvGraphicFramePr>
        <p:xfrm>
          <a:off x="1412019" y="3474941"/>
          <a:ext cx="6096000" cy="2595880"/>
        </p:xfrm>
        <a:graphic>
          <a:graphicData uri="http://schemas.openxmlformats.org/drawingml/2006/table">
            <a:tbl>
              <a:tblPr firstRow="1" bandRow="1">
                <a:tableStyleId>{073A0DAA-6AF3-43AB-8588-CEC1D06C72B9}</a:tableStyleId>
              </a:tblPr>
              <a:tblGrid>
                <a:gridCol w="3048000"/>
                <a:gridCol w="3048000"/>
              </a:tblGrid>
              <a:tr h="370840">
                <a:tc>
                  <a:txBody>
                    <a:bodyPr/>
                    <a:lstStyle/>
                    <a:p>
                      <a:r>
                        <a:rPr lang="en-US" dirty="0" err="1" smtClean="0"/>
                        <a:t>Viz</a:t>
                      </a:r>
                      <a:r>
                        <a:rPr lang="en-US" dirty="0" smtClean="0"/>
                        <a:t> Type</a:t>
                      </a:r>
                      <a:endParaRPr lang="en-US" dirty="0"/>
                    </a:p>
                  </a:txBody>
                  <a:tcPr/>
                </a:tc>
                <a:tc>
                  <a:txBody>
                    <a:bodyPr/>
                    <a:lstStyle/>
                    <a:p>
                      <a:r>
                        <a:rPr lang="en-US" dirty="0" smtClean="0"/>
                        <a:t>Application</a:t>
                      </a:r>
                      <a:endParaRPr lang="en-US" dirty="0"/>
                    </a:p>
                  </a:txBody>
                  <a:tcPr/>
                </a:tc>
              </a:tr>
              <a:tr h="370840">
                <a:tc>
                  <a:txBody>
                    <a:bodyPr/>
                    <a:lstStyle/>
                    <a:p>
                      <a:r>
                        <a:rPr lang="en-US" b="0" dirty="0" smtClean="0"/>
                        <a:t>Bar Chart</a:t>
                      </a:r>
                      <a:endParaRPr lang="en-US" b="0" dirty="0"/>
                    </a:p>
                  </a:txBody>
                  <a:tcPr/>
                </a:tc>
                <a:tc>
                  <a:txBody>
                    <a:bodyPr/>
                    <a:lstStyle/>
                    <a:p>
                      <a:r>
                        <a:rPr lang="en-US" b="0" dirty="0" err="1" smtClean="0"/>
                        <a:t>rycategories</a:t>
                      </a:r>
                      <a:endParaRPr lang="en-US" b="0" dirty="0"/>
                    </a:p>
                  </a:txBody>
                  <a:tcPr/>
                </a:tc>
              </a:tr>
              <a:tr h="370840">
                <a:tc>
                  <a:txBody>
                    <a:bodyPr/>
                    <a:lstStyle/>
                    <a:p>
                      <a:pPr lvl="0"/>
                      <a:r>
                        <a:rPr lang="en-US" dirty="0" smtClean="0"/>
                        <a:t>Time Series</a:t>
                      </a:r>
                    </a:p>
                  </a:txBody>
                  <a:tcPr/>
                </a:tc>
                <a:tc>
                  <a:txBody>
                    <a:bodyPr/>
                    <a:lstStyle/>
                    <a:p>
                      <a:r>
                        <a:rPr lang="en-US" dirty="0" err="1" smtClean="0"/>
                        <a:t>rytimeseries</a:t>
                      </a:r>
                      <a:endParaRPr lang="en-US" dirty="0"/>
                    </a:p>
                  </a:txBody>
                  <a:tcPr/>
                </a:tc>
              </a:tr>
              <a:tr h="370840">
                <a:tc>
                  <a:txBody>
                    <a:bodyPr/>
                    <a:lstStyle/>
                    <a:p>
                      <a:pPr lvl="0"/>
                      <a:r>
                        <a:rPr lang="en-US" dirty="0" smtClean="0"/>
                        <a:t>Scatter Plot</a:t>
                      </a:r>
                    </a:p>
                  </a:txBody>
                  <a:tcPr/>
                </a:tc>
                <a:tc>
                  <a:txBody>
                    <a:bodyPr/>
                    <a:lstStyle/>
                    <a:p>
                      <a:r>
                        <a:rPr lang="en-US" dirty="0" err="1" smtClean="0"/>
                        <a:t>ryscatterplot</a:t>
                      </a:r>
                      <a:endParaRPr lang="en-US" dirty="0"/>
                    </a:p>
                  </a:txBody>
                  <a:tcPr/>
                </a:tc>
              </a:tr>
              <a:tr h="370840">
                <a:tc>
                  <a:txBody>
                    <a:bodyPr/>
                    <a:lstStyle/>
                    <a:p>
                      <a:pPr lvl="0"/>
                      <a:r>
                        <a:rPr lang="en-US" dirty="0" smtClean="0"/>
                        <a:t>Histogram</a:t>
                      </a:r>
                    </a:p>
                  </a:txBody>
                  <a:tcPr/>
                </a:tc>
                <a:tc>
                  <a:txBody>
                    <a:bodyPr/>
                    <a:lstStyle/>
                    <a:p>
                      <a:r>
                        <a:rPr lang="en-US" dirty="0" err="1" smtClean="0"/>
                        <a:t>rycategories</a:t>
                      </a:r>
                      <a:endParaRPr lang="en-US" dirty="0"/>
                    </a:p>
                  </a:txBody>
                  <a:tcPr/>
                </a:tc>
              </a:tr>
              <a:tr h="370840">
                <a:tc>
                  <a:txBody>
                    <a:bodyPr/>
                    <a:lstStyle/>
                    <a:p>
                      <a:pPr lvl="0"/>
                      <a:r>
                        <a:rPr lang="en-US" dirty="0" smtClean="0"/>
                        <a:t>Link diagram</a:t>
                      </a:r>
                    </a:p>
                  </a:txBody>
                  <a:tcPr/>
                </a:tc>
                <a:tc>
                  <a:txBody>
                    <a:bodyPr/>
                    <a:lstStyle/>
                    <a:p>
                      <a:r>
                        <a:rPr lang="en-US" dirty="0" err="1" smtClean="0"/>
                        <a:t>GraphViz</a:t>
                      </a:r>
                      <a:endParaRPr lang="en-US" dirty="0"/>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Heat Map</a:t>
                      </a:r>
                    </a:p>
                  </a:txBody>
                  <a:tcPr/>
                </a:tc>
                <a:tc>
                  <a:txBody>
                    <a:bodyPr/>
                    <a:lstStyle/>
                    <a:p>
                      <a:r>
                        <a:rPr lang="en-US" dirty="0" err="1" smtClean="0"/>
                        <a:t>ryhilbert</a:t>
                      </a:r>
                      <a:endParaRPr lang="en-US" dirty="0"/>
                    </a:p>
                  </a:txBody>
                  <a:tcPr/>
                </a:tc>
              </a:tr>
            </a:tbl>
          </a:graphicData>
        </a:graphic>
      </p:graphicFrame>
    </p:spTree>
    <p:extLst>
      <p:ext uri="{BB962C8B-B14F-4D97-AF65-F5344CB8AC3E}">
        <p14:creationId xmlns:p14="http://schemas.microsoft.com/office/powerpoint/2010/main" val="90150766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How to prepare </a:t>
            </a:r>
            <a:r>
              <a:rPr lang="en-US" dirty="0" err="1"/>
              <a:t>V</a:t>
            </a:r>
            <a:r>
              <a:rPr lang="en-US" dirty="0" err="1" smtClean="0"/>
              <a:t>iz</a:t>
            </a:r>
            <a:endParaRPr lang="en-US" dirty="0"/>
          </a:p>
        </p:txBody>
      </p:sp>
      <p:sp>
        <p:nvSpPr>
          <p:cNvPr id="4" name="Rectangle 3"/>
          <p:cNvSpPr/>
          <p:nvPr/>
        </p:nvSpPr>
        <p:spPr bwMode="auto">
          <a:xfrm>
            <a:off x="2083633" y="1394086"/>
            <a:ext cx="1304145"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Raw data</a:t>
            </a:r>
          </a:p>
        </p:txBody>
      </p:sp>
      <p:sp>
        <p:nvSpPr>
          <p:cNvPr id="5" name="Rounded Rectangle 4"/>
          <p:cNvSpPr/>
          <p:nvPr/>
        </p:nvSpPr>
        <p:spPr bwMode="auto">
          <a:xfrm>
            <a:off x="479685" y="1401580"/>
            <a:ext cx="1304145" cy="67455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Get raw data</a:t>
            </a:r>
          </a:p>
        </p:txBody>
      </p:sp>
      <p:sp>
        <p:nvSpPr>
          <p:cNvPr id="6" name="Rounded Rectangle 5"/>
          <p:cNvSpPr/>
          <p:nvPr/>
        </p:nvSpPr>
        <p:spPr bwMode="auto">
          <a:xfrm>
            <a:off x="1783830" y="2518348"/>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Process into what</a:t>
            </a:r>
            <a:r>
              <a:rPr kumimoji="0" lang="en-US" sz="2000" b="0" i="0" u="none" strike="noStrike" cap="none" normalizeH="0" dirty="0" smtClean="0">
                <a:ln>
                  <a:noFill/>
                </a:ln>
                <a:solidFill>
                  <a:schemeClr val="tx1"/>
                </a:solidFill>
                <a:effectLst/>
                <a:latin typeface="Arial" charset="0"/>
                <a:ea typeface="ＭＳ Ｐゴシック" pitchFamily="1" charset="-128"/>
              </a:rPr>
              <a:t> we want</a:t>
            </a:r>
            <a:endParaRPr kumimoji="0" lang="en-US" sz="20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7" name="Rounded Rectangle 6"/>
          <p:cNvSpPr/>
          <p:nvPr/>
        </p:nvSpPr>
        <p:spPr bwMode="auto">
          <a:xfrm>
            <a:off x="3387778" y="4102309"/>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Prepare proper format</a:t>
            </a:r>
          </a:p>
        </p:txBody>
      </p:sp>
      <p:sp>
        <p:nvSpPr>
          <p:cNvPr id="8" name="Rectangle 7"/>
          <p:cNvSpPr/>
          <p:nvPr/>
        </p:nvSpPr>
        <p:spPr bwMode="auto">
          <a:xfrm>
            <a:off x="3927423" y="2708222"/>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Data we want</a:t>
            </a:r>
          </a:p>
        </p:txBody>
      </p:sp>
      <p:sp>
        <p:nvSpPr>
          <p:cNvPr id="9" name="Rectangle 8"/>
          <p:cNvSpPr/>
          <p:nvPr/>
        </p:nvSpPr>
        <p:spPr bwMode="auto">
          <a:xfrm>
            <a:off x="5743731" y="4292184"/>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Data in</a:t>
            </a:r>
            <a:r>
              <a:rPr kumimoji="0" lang="en-US" sz="1800" b="0" i="0" u="none" strike="noStrike" cap="none" normalizeH="0" dirty="0" smtClean="0">
                <a:ln>
                  <a:noFill/>
                </a:ln>
                <a:solidFill>
                  <a:schemeClr val="tx1"/>
                </a:solidFill>
                <a:effectLst/>
                <a:latin typeface="Arial" charset="0"/>
                <a:ea typeface="ＭＳ Ｐゴシック" pitchFamily="1" charset="-128"/>
              </a:rPr>
              <a:t> format</a:t>
            </a: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ounded Rectangle 9"/>
          <p:cNvSpPr/>
          <p:nvPr/>
        </p:nvSpPr>
        <p:spPr bwMode="auto">
          <a:xfrm>
            <a:off x="4961745" y="5309017"/>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lang="en-US" sz="2000" dirty="0" smtClean="0"/>
              <a:t>Render</a:t>
            </a:r>
            <a:r>
              <a:rPr kumimoji="0" lang="en-US" sz="2000" b="0" i="0" u="none" strike="noStrike" cap="none" normalizeH="0" baseline="0" dirty="0" smtClean="0">
                <a:ln>
                  <a:noFill/>
                </a:ln>
                <a:solidFill>
                  <a:schemeClr val="tx1"/>
                </a:solidFill>
                <a:effectLst/>
                <a:latin typeface="Arial" charset="0"/>
                <a:ea typeface="ＭＳ Ｐゴシック" pitchFamily="1" charset="-128"/>
              </a:rPr>
              <a:t> into </a:t>
            </a:r>
            <a:r>
              <a:rPr kumimoji="0" lang="en-US" sz="2000" b="0" i="0" u="none" strike="noStrike" cap="none" normalizeH="0" baseline="0" dirty="0" err="1" smtClean="0">
                <a:ln>
                  <a:noFill/>
                </a:ln>
                <a:solidFill>
                  <a:schemeClr val="tx1"/>
                </a:solidFill>
                <a:effectLst/>
                <a:latin typeface="Arial" charset="0"/>
                <a:ea typeface="ＭＳ Ｐゴシック" pitchFamily="1" charset="-128"/>
              </a:rPr>
              <a:t>viz</a:t>
            </a:r>
            <a:endParaRPr kumimoji="0" lang="en-US" sz="20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Oval 10"/>
          <p:cNvSpPr/>
          <p:nvPr/>
        </p:nvSpPr>
        <p:spPr bwMode="auto">
          <a:xfrm>
            <a:off x="7510072" y="5378971"/>
            <a:ext cx="1064302" cy="914399"/>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800" b="0" i="0" u="none" strike="noStrike" cap="none" normalizeH="0" baseline="0" dirty="0" err="1" smtClean="0">
                <a:ln>
                  <a:noFill/>
                </a:ln>
                <a:solidFill>
                  <a:schemeClr val="tx1"/>
                </a:solidFill>
                <a:effectLst/>
                <a:latin typeface="Arial" charset="0"/>
                <a:ea typeface="ＭＳ Ｐゴシック" pitchFamily="1" charset="-128"/>
              </a:rPr>
              <a:t>Viz</a:t>
            </a:r>
            <a:r>
              <a:rPr kumimoji="0" lang="en-US" sz="2800" b="0" i="0" u="none" strike="noStrike" cap="none" normalizeH="0" baseline="0" dirty="0" smtClean="0">
                <a:ln>
                  <a:noFill/>
                </a:ln>
                <a:solidFill>
                  <a:schemeClr val="tx1"/>
                </a:solidFill>
                <a:effectLst/>
                <a:latin typeface="Arial" charset="0"/>
                <a:ea typeface="ＭＳ Ｐゴシック" pitchFamily="1" charset="-128"/>
              </a:rPr>
              <a:t> </a:t>
            </a:r>
          </a:p>
        </p:txBody>
      </p:sp>
      <p:cxnSp>
        <p:nvCxnSpPr>
          <p:cNvPr id="13" name="Straight Arrow Connector 12"/>
          <p:cNvCxnSpPr/>
          <p:nvPr/>
        </p:nvCxnSpPr>
        <p:spPr bwMode="auto">
          <a:xfrm>
            <a:off x="1783830" y="2076138"/>
            <a:ext cx="119921" cy="44221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 name="Straight Arrow Connector 14"/>
          <p:cNvCxnSpPr/>
          <p:nvPr/>
        </p:nvCxnSpPr>
        <p:spPr bwMode="auto">
          <a:xfrm>
            <a:off x="3297836" y="3531433"/>
            <a:ext cx="239843" cy="570876"/>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7" name="Straight Arrow Connector 16"/>
          <p:cNvCxnSpPr/>
          <p:nvPr/>
        </p:nvCxnSpPr>
        <p:spPr bwMode="auto">
          <a:xfrm>
            <a:off x="4901784" y="5087912"/>
            <a:ext cx="119921" cy="221105"/>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9" name="Straight Arrow Connector 18"/>
          <p:cNvCxnSpPr>
            <a:endCxn id="4" idx="1"/>
          </p:cNvCxnSpPr>
          <p:nvPr/>
        </p:nvCxnSpPr>
        <p:spPr bwMode="auto">
          <a:xfrm flipV="1">
            <a:off x="1783830" y="1731365"/>
            <a:ext cx="299803" cy="7494"/>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1" name="Straight Arrow Connector 20"/>
          <p:cNvCxnSpPr>
            <a:endCxn id="8" idx="1"/>
          </p:cNvCxnSpPr>
          <p:nvPr/>
        </p:nvCxnSpPr>
        <p:spPr bwMode="auto">
          <a:xfrm flipV="1">
            <a:off x="3387777" y="3045501"/>
            <a:ext cx="539646" cy="74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3" name="Straight Arrow Connector 22"/>
          <p:cNvCxnSpPr/>
          <p:nvPr/>
        </p:nvCxnSpPr>
        <p:spPr bwMode="auto">
          <a:xfrm>
            <a:off x="5006715" y="4586991"/>
            <a:ext cx="742013" cy="0"/>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5" name="Straight Arrow Connector 24"/>
          <p:cNvCxnSpPr>
            <a:endCxn id="11" idx="2"/>
          </p:cNvCxnSpPr>
          <p:nvPr/>
        </p:nvCxnSpPr>
        <p:spPr bwMode="auto">
          <a:xfrm>
            <a:off x="6523220" y="5808688"/>
            <a:ext cx="986852" cy="27483"/>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7" name="Straight Arrow Connector 26"/>
          <p:cNvCxnSpPr>
            <a:endCxn id="6" idx="0"/>
          </p:cNvCxnSpPr>
          <p:nvPr/>
        </p:nvCxnSpPr>
        <p:spPr bwMode="auto">
          <a:xfrm>
            <a:off x="2570813" y="2068644"/>
            <a:ext cx="1" cy="449704"/>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0" name="Straight Arrow Connector 29"/>
          <p:cNvCxnSpPr/>
          <p:nvPr/>
        </p:nvCxnSpPr>
        <p:spPr bwMode="auto">
          <a:xfrm>
            <a:off x="4454577" y="3382780"/>
            <a:ext cx="0" cy="719529"/>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1" name="Straight Arrow Connector 30"/>
          <p:cNvCxnSpPr/>
          <p:nvPr/>
        </p:nvCxnSpPr>
        <p:spPr bwMode="auto">
          <a:xfrm>
            <a:off x="6036039" y="4966742"/>
            <a:ext cx="0" cy="34227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40665068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369365" y="2517914"/>
            <a:ext cx="5486400" cy="1295400"/>
          </a:xfrm>
        </p:spPr>
        <p:txBody>
          <a:bodyPr/>
          <a:lstStyle/>
          <a:p>
            <a:r>
              <a:rPr lang="en-US" sz="6600" dirty="0" smtClean="0"/>
              <a:t>Bar Charts</a:t>
            </a:r>
            <a:endParaRPr lang="en-US" sz="6600" dirty="0"/>
          </a:p>
        </p:txBody>
      </p:sp>
    </p:spTree>
    <p:extLst>
      <p:ext uri="{BB962C8B-B14F-4D97-AF65-F5344CB8AC3E}">
        <p14:creationId xmlns:p14="http://schemas.microsoft.com/office/powerpoint/2010/main" val="151505566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00050"/>
            <a:ext cx="8382000" cy="5668963"/>
          </a:xfrm>
        </p:spPr>
        <p:txBody>
          <a:bodyPr>
            <a:normAutofit/>
          </a:bodyPr>
          <a:lstStyle/>
          <a:p>
            <a:pPr>
              <a:spcAft>
                <a:spcPts val="600"/>
              </a:spcAft>
            </a:pPr>
            <a:r>
              <a:rPr lang="en-US" sz="1450" dirty="0" smtClean="0"/>
              <a:t>© 2011 Carnegie Mellon University</a:t>
            </a:r>
          </a:p>
          <a:p>
            <a:pPr marL="0" indent="0">
              <a:spcAft>
                <a:spcPts val="600"/>
              </a:spcAft>
            </a:pPr>
            <a:r>
              <a:rPr lang="en-US" sz="1450" dirty="0" smtClean="0"/>
              <a:t>NO WARRANTY </a:t>
            </a:r>
          </a:p>
          <a:p>
            <a:pPr marL="0" indent="0">
              <a:spcAft>
                <a:spcPts val="1075"/>
              </a:spcAft>
            </a:pPr>
            <a:r>
              <a:rPr lang="en-US" sz="1450" dirty="0" smtClean="0"/>
              <a:t>THIS MATERIAL OF CARNEGIE MELLON UNIVERSITY AND ITS SOFTWARE ENGINEERING INSTITUTE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pPr marL="0" indent="0">
              <a:spcAft>
                <a:spcPts val="1075"/>
              </a:spcAft>
            </a:pPr>
            <a:r>
              <a:rPr lang="en-US" sz="1450" dirty="0" smtClean="0"/>
              <a:t>Use of any trademarks in this presentation is not intended in any way to infringe on the rights of the trademark holder.</a:t>
            </a:r>
          </a:p>
          <a:p>
            <a:pPr marL="0" indent="0">
              <a:spcAft>
                <a:spcPts val="1075"/>
              </a:spcAft>
            </a:pPr>
            <a:r>
              <a:rPr lang="en-US" sz="1450" dirty="0" smtClean="0"/>
              <a:t>This Presentation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 </a:t>
            </a:r>
          </a:p>
          <a:p>
            <a:pPr>
              <a:spcAft>
                <a:spcPts val="1075"/>
              </a:spcAft>
            </a:pPr>
            <a:r>
              <a:rPr lang="en-US" sz="1450" dirty="0" smtClean="0"/>
              <a:t>This work was created in the performance of Federal Government Contract Number FA8721-05-C-0003 with Carnegie Mellon University for the operation of the Software Engineering Institute, a federally funded research and development center. The Government of the United States has a royalty-free government-purpose license to use, duplicate, or disclose the work, in whole or in part and in any manner, and to have or permit others to do so, for government purposes pursuant to the copyright license under the clause at 252.227-7013.</a:t>
            </a:r>
            <a:endParaRPr lang="en-US" sz="1450" dirty="0"/>
          </a:p>
        </p:txBody>
      </p:sp>
      <p:sp>
        <p:nvSpPr>
          <p:cNvPr id="4" name="Slide Number Placeholder 3"/>
          <p:cNvSpPr>
            <a:spLocks noGrp="1"/>
          </p:cNvSpPr>
          <p:nvPr>
            <p:ph type="sldNum" sz="quarter" idx="4294967295"/>
          </p:nvPr>
        </p:nvSpPr>
        <p:spPr>
          <a:xfrm>
            <a:off x="8610600" y="6429375"/>
            <a:ext cx="457200" cy="260350"/>
          </a:xfrm>
          <a:prstGeom prst="rect">
            <a:avLst/>
          </a:prstGeom>
        </p:spPr>
        <p:txBody>
          <a:bodyPr/>
          <a:lstStyle/>
          <a:p>
            <a:fld id="{E6D50E57-5370-46D9-A822-056D281B0F4B}" type="slidenum">
              <a:rPr lang="en-US" smtClean="0"/>
              <a:pPr/>
              <a:t>2</a:t>
            </a:fld>
            <a:endParaRPr lang="en-US" dirty="0"/>
          </a:p>
        </p:txBody>
      </p:sp>
    </p:spTree>
    <p:extLst>
      <p:ext uri="{BB962C8B-B14F-4D97-AF65-F5344CB8AC3E}">
        <p14:creationId xmlns:p14="http://schemas.microsoft.com/office/powerpoint/2010/main" val="145379505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r>
              <a:rPr lang="en-US" dirty="0" smtClean="0"/>
              <a:t>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30084552"/>
              </p:ext>
            </p:extLst>
          </p:nvPr>
        </p:nvGraphicFramePr>
        <p:xfrm>
          <a:off x="304800" y="1143000"/>
          <a:ext cx="8458200" cy="4953000"/>
        </p:xfrm>
        <a:graphic>
          <a:graphicData uri="http://schemas.openxmlformats.org/drawingml/2006/table">
            <a:tbl>
              <a:tblPr firstRow="1" bandRow="1">
                <a:tableStyleId>{BDBED569-4797-4DF1-A0F4-6AAB3CD982D8}</a:tableStyleId>
              </a:tblPr>
              <a:tblGrid>
                <a:gridCol w="2667000"/>
                <a:gridCol w="5791200"/>
              </a:tblGrid>
              <a:tr h="370840">
                <a:tc>
                  <a:txBody>
                    <a:bodyPr/>
                    <a:lstStyle/>
                    <a:p>
                      <a:r>
                        <a:rPr lang="en-US" b="0" dirty="0" smtClean="0"/>
                        <a:t>Continuous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Each continuous function from the real line to the </a:t>
                      </a:r>
                      <a:r>
                        <a:rPr lang="en-US" b="0" dirty="0" err="1" smtClean="0"/>
                        <a:t>rationals</a:t>
                      </a:r>
                      <a:r>
                        <a:rPr lang="en-US" b="0" dirty="0" smtClean="0"/>
                        <a:t> is constant, since the </a:t>
                      </a:r>
                      <a:r>
                        <a:rPr lang="en-US" b="0" dirty="0" err="1" smtClean="0"/>
                        <a:t>rationals</a:t>
                      </a:r>
                      <a:r>
                        <a:rPr lang="en-US" b="0" dirty="0" smtClean="0"/>
                        <a:t> are totally disconnected.</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err="1" smtClean="0"/>
                        <a:t>Ummm</a:t>
                      </a:r>
                      <a:r>
                        <a:rPr lang="en-US" b="0" dirty="0" smtClean="0"/>
                        <a:t>, why don’t we just say that continuous is the opposite of discrete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Example: Temperature</a:t>
                      </a:r>
                    </a:p>
                  </a:txBody>
                  <a:tcPr/>
                </a:tc>
              </a:tr>
              <a:tr h="370840">
                <a:tc>
                  <a:txBody>
                    <a:bodyPr/>
                    <a:lstStyle/>
                    <a:p>
                      <a:endParaRPr lang="en-US" dirty="0" smtClean="0"/>
                    </a:p>
                  </a:txBody>
                  <a:tcPr/>
                </a:tc>
                <a:tc>
                  <a:txBody>
                    <a:bodyPr/>
                    <a:lstStyle/>
                    <a:p>
                      <a:endParaRPr lang="en-US" dirty="0" smtClean="0"/>
                    </a:p>
                  </a:txBody>
                  <a:tcPr/>
                </a:tc>
              </a:tr>
              <a:tr h="370840">
                <a:tc>
                  <a:txBody>
                    <a:bodyPr/>
                    <a:lstStyle/>
                    <a:p>
                      <a:r>
                        <a:rPr lang="en-US" dirty="0" smtClean="0"/>
                        <a:t>Discrete </a:t>
                      </a:r>
                    </a:p>
                  </a:txBody>
                  <a:tcPr/>
                </a:tc>
                <a:tc>
                  <a:txBody>
                    <a:bodyPr/>
                    <a:lstStyle/>
                    <a:p>
                      <a:r>
                        <a:rPr lang="en-US" dirty="0" smtClean="0"/>
                        <a:t>The</a:t>
                      </a:r>
                      <a:r>
                        <a:rPr lang="en-US" baseline="0" dirty="0" smtClean="0"/>
                        <a:t> opposite of continuous… oh sorry</a:t>
                      </a:r>
                    </a:p>
                    <a:p>
                      <a:r>
                        <a:rPr lang="en-US" dirty="0" smtClean="0"/>
                        <a:t>That which</a:t>
                      </a:r>
                      <a:r>
                        <a:rPr lang="en-US" baseline="0" dirty="0" smtClean="0"/>
                        <a:t> </a:t>
                      </a:r>
                      <a:r>
                        <a:rPr lang="en-US" dirty="0" smtClean="0"/>
                        <a:t>can be perceived individually and not as connected to, or part of something else.</a:t>
                      </a:r>
                    </a:p>
                    <a:p>
                      <a:r>
                        <a:rPr lang="en-US" dirty="0" smtClean="0"/>
                        <a:t>Example: Number of</a:t>
                      </a:r>
                      <a:r>
                        <a:rPr lang="en-US" baseline="0" dirty="0" smtClean="0"/>
                        <a:t> words in a sentence.</a:t>
                      </a:r>
                    </a:p>
                    <a:p>
                      <a:r>
                        <a:rPr lang="en-US" baseline="0" dirty="0" smtClean="0"/>
                        <a:t>Not to be confused with discreet.</a:t>
                      </a:r>
                      <a:endParaRPr lang="en-US" dirty="0" smtClean="0"/>
                    </a:p>
                  </a:txBody>
                  <a:tcPr/>
                </a:tc>
              </a:tr>
              <a:tr h="370840">
                <a:tc>
                  <a:txBody>
                    <a:bodyPr/>
                    <a:lstStyle/>
                    <a:p>
                      <a:endParaRPr lang="en-US" dirty="0"/>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Distribution</a:t>
                      </a:r>
                    </a:p>
                    <a:p>
                      <a:endParaRPr lang="en-US" dirty="0"/>
                    </a:p>
                  </a:txBody>
                  <a:tcPr/>
                </a:tc>
                <a:tc>
                  <a:txBody>
                    <a:bodyPr/>
                    <a:lstStyle/>
                    <a:p>
                      <a:r>
                        <a:rPr lang="en-US" dirty="0" smtClean="0"/>
                        <a:t>The frequency of occurrence or extent of existence.</a:t>
                      </a:r>
                    </a:p>
                    <a:p>
                      <a:r>
                        <a:rPr lang="en-US" dirty="0" smtClean="0"/>
                        <a:t>The number</a:t>
                      </a:r>
                      <a:r>
                        <a:rPr lang="en-US" baseline="0" dirty="0" smtClean="0"/>
                        <a:t> of words in each sentence of a book.</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78210030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Bar </a:t>
            </a:r>
            <a:r>
              <a:rPr lang="en-US" dirty="0" smtClean="0"/>
              <a:t>Chart</a:t>
            </a:r>
            <a:endParaRPr lang="en-US" dirty="0"/>
          </a:p>
        </p:txBody>
      </p:sp>
      <p:sp>
        <p:nvSpPr>
          <p:cNvPr id="3" name="Content Placeholder 2"/>
          <p:cNvSpPr>
            <a:spLocks noGrp="1"/>
          </p:cNvSpPr>
          <p:nvPr>
            <p:ph idx="1"/>
          </p:nvPr>
        </p:nvSpPr>
        <p:spPr/>
        <p:txBody>
          <a:bodyPr/>
          <a:lstStyle/>
          <a:p>
            <a:pPr lvl="1"/>
            <a:r>
              <a:rPr lang="en-US" dirty="0"/>
              <a:t>Counts of discrete (rather than continuous) items or activities.  Used for:</a:t>
            </a:r>
          </a:p>
          <a:p>
            <a:pPr lvl="2"/>
            <a:r>
              <a:rPr lang="en-US" dirty="0" smtClean="0"/>
              <a:t>Counts </a:t>
            </a:r>
            <a:r>
              <a:rPr lang="en-US" dirty="0"/>
              <a:t>of activities of interest</a:t>
            </a:r>
          </a:p>
          <a:p>
            <a:pPr lvl="1"/>
            <a:r>
              <a:rPr lang="en-US" dirty="0"/>
              <a:t>Example:</a:t>
            </a:r>
          </a:p>
          <a:p>
            <a:pPr lvl="2"/>
            <a:r>
              <a:rPr lang="en-US" dirty="0" smtClean="0"/>
              <a:t>Counts </a:t>
            </a:r>
            <a:r>
              <a:rPr lang="en-US" dirty="0"/>
              <a:t>of flows by </a:t>
            </a:r>
            <a:r>
              <a:rPr lang="en-US" dirty="0" smtClean="0"/>
              <a:t>protocol</a:t>
            </a:r>
          </a:p>
          <a:p>
            <a:pPr lvl="2"/>
            <a:r>
              <a:rPr lang="en-US" dirty="0" smtClean="0"/>
              <a:t>Distribution of port or usage</a:t>
            </a:r>
          </a:p>
          <a:p>
            <a:pPr lvl="2"/>
            <a:r>
              <a:rPr lang="en-US" dirty="0" smtClean="0"/>
              <a:t>Distribution of addresses or ports scanned</a:t>
            </a:r>
            <a:endParaRPr lang="en-US" dirty="0"/>
          </a:p>
          <a:p>
            <a:endParaRPr lang="en-US" dirty="0"/>
          </a:p>
        </p:txBody>
      </p:sp>
    </p:spTree>
    <p:extLst>
      <p:ext uri="{BB962C8B-B14F-4D97-AF65-F5344CB8AC3E}">
        <p14:creationId xmlns:p14="http://schemas.microsoft.com/office/powerpoint/2010/main" val="292544745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How to prepare </a:t>
            </a:r>
            <a:r>
              <a:rPr lang="en-US" dirty="0" err="1"/>
              <a:t>V</a:t>
            </a:r>
            <a:r>
              <a:rPr lang="en-US" dirty="0" err="1" smtClean="0"/>
              <a:t>iz</a:t>
            </a:r>
            <a:endParaRPr lang="en-US" dirty="0"/>
          </a:p>
        </p:txBody>
      </p:sp>
      <p:sp>
        <p:nvSpPr>
          <p:cNvPr id="4" name="Rectangle 3"/>
          <p:cNvSpPr/>
          <p:nvPr/>
        </p:nvSpPr>
        <p:spPr bwMode="auto">
          <a:xfrm>
            <a:off x="2083633" y="1394086"/>
            <a:ext cx="1304145" cy="674558"/>
          </a:xfrm>
          <a:prstGeom prst="rect">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bg1">
                    <a:lumMod val="85000"/>
                  </a:schemeClr>
                </a:solidFill>
                <a:effectLst/>
                <a:latin typeface="Arial" charset="0"/>
                <a:ea typeface="ＭＳ Ｐゴシック" pitchFamily="1" charset="-128"/>
              </a:rPr>
              <a:t>Raw data</a:t>
            </a:r>
          </a:p>
        </p:txBody>
      </p:sp>
      <p:sp>
        <p:nvSpPr>
          <p:cNvPr id="5" name="Rounded Rectangle 4"/>
          <p:cNvSpPr/>
          <p:nvPr/>
        </p:nvSpPr>
        <p:spPr bwMode="auto">
          <a:xfrm>
            <a:off x="479685" y="1401580"/>
            <a:ext cx="1304145" cy="674558"/>
          </a:xfrm>
          <a:prstGeom prst="roundRect">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Get raw data</a:t>
            </a:r>
          </a:p>
        </p:txBody>
      </p:sp>
      <p:sp>
        <p:nvSpPr>
          <p:cNvPr id="6" name="Rounded Rectangle 5"/>
          <p:cNvSpPr/>
          <p:nvPr/>
        </p:nvSpPr>
        <p:spPr bwMode="auto">
          <a:xfrm>
            <a:off x="1783830" y="2518348"/>
            <a:ext cx="1573967" cy="1054308"/>
          </a:xfrm>
          <a:prstGeom prst="roundRect">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Process into what</a:t>
            </a:r>
            <a:r>
              <a:rPr kumimoji="0" lang="en-US" sz="2000" b="0" i="0" u="none" strike="noStrike" cap="none" normalizeH="0" dirty="0" smtClean="0">
                <a:ln>
                  <a:noFill/>
                </a:ln>
                <a:solidFill>
                  <a:schemeClr val="bg1">
                    <a:lumMod val="85000"/>
                  </a:schemeClr>
                </a:solidFill>
                <a:effectLst/>
                <a:latin typeface="Arial" charset="0"/>
                <a:ea typeface="ＭＳ Ｐゴシック" pitchFamily="1" charset="-128"/>
              </a:rPr>
              <a:t> we want</a:t>
            </a:r>
            <a:endPar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7" name="Rounded Rectangle 6"/>
          <p:cNvSpPr/>
          <p:nvPr/>
        </p:nvSpPr>
        <p:spPr bwMode="auto">
          <a:xfrm>
            <a:off x="3387778" y="4102309"/>
            <a:ext cx="1573967" cy="1054308"/>
          </a:xfrm>
          <a:prstGeom prst="roundRect">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Prepare proper format</a:t>
            </a:r>
          </a:p>
        </p:txBody>
      </p:sp>
      <p:sp>
        <p:nvSpPr>
          <p:cNvPr id="8" name="Rectangle 7"/>
          <p:cNvSpPr/>
          <p:nvPr/>
        </p:nvSpPr>
        <p:spPr bwMode="auto">
          <a:xfrm>
            <a:off x="3927423" y="2708222"/>
            <a:ext cx="1034322" cy="674558"/>
          </a:xfrm>
          <a:prstGeom prst="rect">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bg1">
                    <a:lumMod val="85000"/>
                  </a:schemeClr>
                </a:solidFill>
                <a:effectLst/>
                <a:latin typeface="Arial" charset="0"/>
                <a:ea typeface="ＭＳ Ｐゴシック" pitchFamily="1" charset="-128"/>
              </a:rPr>
              <a:t>Data we want</a:t>
            </a:r>
          </a:p>
        </p:txBody>
      </p:sp>
      <p:sp>
        <p:nvSpPr>
          <p:cNvPr id="9" name="Rectangle 8"/>
          <p:cNvSpPr/>
          <p:nvPr/>
        </p:nvSpPr>
        <p:spPr bwMode="auto">
          <a:xfrm>
            <a:off x="5743731" y="4292184"/>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Data in</a:t>
            </a:r>
            <a:r>
              <a:rPr kumimoji="0" lang="en-US" sz="1800" b="0" i="0" u="none" strike="noStrike" cap="none" normalizeH="0" dirty="0" smtClean="0">
                <a:ln>
                  <a:noFill/>
                </a:ln>
                <a:solidFill>
                  <a:schemeClr val="tx1"/>
                </a:solidFill>
                <a:effectLst/>
                <a:latin typeface="Arial" charset="0"/>
                <a:ea typeface="ＭＳ Ｐゴシック" pitchFamily="1" charset="-128"/>
              </a:rPr>
              <a:t> format</a:t>
            </a: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ounded Rectangle 9"/>
          <p:cNvSpPr/>
          <p:nvPr/>
        </p:nvSpPr>
        <p:spPr bwMode="auto">
          <a:xfrm>
            <a:off x="4961745" y="5309017"/>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lang="en-US" sz="2000" dirty="0" smtClean="0"/>
              <a:t>Render</a:t>
            </a:r>
            <a:r>
              <a:rPr kumimoji="0" lang="en-US" sz="2000" b="0" i="0" u="none" strike="noStrike" cap="none" normalizeH="0" baseline="0" dirty="0" smtClean="0">
                <a:ln>
                  <a:noFill/>
                </a:ln>
                <a:solidFill>
                  <a:schemeClr val="tx1"/>
                </a:solidFill>
                <a:effectLst/>
                <a:latin typeface="Arial" charset="0"/>
                <a:ea typeface="ＭＳ Ｐゴシック" pitchFamily="1" charset="-128"/>
              </a:rPr>
              <a:t> into </a:t>
            </a:r>
            <a:r>
              <a:rPr kumimoji="0" lang="en-US" sz="2000" b="0" i="0" u="none" strike="noStrike" cap="none" normalizeH="0" baseline="0" dirty="0" err="1" smtClean="0">
                <a:ln>
                  <a:noFill/>
                </a:ln>
                <a:solidFill>
                  <a:schemeClr val="tx1"/>
                </a:solidFill>
                <a:effectLst/>
                <a:latin typeface="Arial" charset="0"/>
                <a:ea typeface="ＭＳ Ｐゴシック" pitchFamily="1" charset="-128"/>
              </a:rPr>
              <a:t>viz</a:t>
            </a:r>
            <a:endParaRPr kumimoji="0" lang="en-US" sz="20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Oval 10"/>
          <p:cNvSpPr/>
          <p:nvPr/>
        </p:nvSpPr>
        <p:spPr bwMode="auto">
          <a:xfrm>
            <a:off x="7510072" y="5378971"/>
            <a:ext cx="1064302" cy="914399"/>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800" b="0" i="0" u="none" strike="noStrike" cap="none" normalizeH="0" baseline="0" dirty="0" err="1" smtClean="0">
                <a:ln>
                  <a:noFill/>
                </a:ln>
                <a:solidFill>
                  <a:schemeClr val="tx1"/>
                </a:solidFill>
                <a:effectLst/>
                <a:latin typeface="Arial" charset="0"/>
                <a:ea typeface="ＭＳ Ｐゴシック" pitchFamily="1" charset="-128"/>
              </a:rPr>
              <a:t>Viz</a:t>
            </a:r>
            <a:r>
              <a:rPr kumimoji="0" lang="en-US" sz="2800" b="0" i="0" u="none" strike="noStrike" cap="none" normalizeH="0" baseline="0" dirty="0" smtClean="0">
                <a:ln>
                  <a:noFill/>
                </a:ln>
                <a:solidFill>
                  <a:schemeClr val="tx1"/>
                </a:solidFill>
                <a:effectLst/>
                <a:latin typeface="Arial" charset="0"/>
                <a:ea typeface="ＭＳ Ｐゴシック" pitchFamily="1" charset="-128"/>
              </a:rPr>
              <a:t> </a:t>
            </a:r>
          </a:p>
        </p:txBody>
      </p:sp>
      <p:cxnSp>
        <p:nvCxnSpPr>
          <p:cNvPr id="13" name="Straight Arrow Connector 12"/>
          <p:cNvCxnSpPr/>
          <p:nvPr/>
        </p:nvCxnSpPr>
        <p:spPr bwMode="auto">
          <a:xfrm>
            <a:off x="1783830" y="2076138"/>
            <a:ext cx="119921" cy="442210"/>
          </a:xfrm>
          <a:prstGeom prst="straightConnector1">
            <a:avLst/>
          </a:prstGeom>
          <a:noFill/>
          <a:ln w="9525" cap="flat" cmpd="sng" algn="ctr">
            <a:solidFill>
              <a:schemeClr val="bg1">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 name="Straight Arrow Connector 14"/>
          <p:cNvCxnSpPr/>
          <p:nvPr/>
        </p:nvCxnSpPr>
        <p:spPr bwMode="auto">
          <a:xfrm>
            <a:off x="3297836" y="3531433"/>
            <a:ext cx="239843" cy="570876"/>
          </a:xfrm>
          <a:prstGeom prst="straightConnector1">
            <a:avLst/>
          </a:prstGeom>
          <a:noFill/>
          <a:ln w="9525" cap="flat" cmpd="sng" algn="ctr">
            <a:solidFill>
              <a:schemeClr val="bg1">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7" name="Straight Arrow Connector 16"/>
          <p:cNvCxnSpPr/>
          <p:nvPr/>
        </p:nvCxnSpPr>
        <p:spPr bwMode="auto">
          <a:xfrm>
            <a:off x="4901784" y="5087912"/>
            <a:ext cx="119921" cy="221105"/>
          </a:xfrm>
          <a:prstGeom prst="straightConnector1">
            <a:avLst/>
          </a:prstGeom>
          <a:noFill/>
          <a:ln w="9525" cap="flat" cmpd="sng" algn="ctr">
            <a:solidFill>
              <a:schemeClr val="bg1">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9" name="Straight Arrow Connector 18"/>
          <p:cNvCxnSpPr>
            <a:endCxn id="4" idx="1"/>
          </p:cNvCxnSpPr>
          <p:nvPr/>
        </p:nvCxnSpPr>
        <p:spPr bwMode="auto">
          <a:xfrm flipV="1">
            <a:off x="1783830" y="1731365"/>
            <a:ext cx="299803" cy="7494"/>
          </a:xfrm>
          <a:prstGeom prst="straightConnector1">
            <a:avLst/>
          </a:prstGeom>
          <a:noFill/>
          <a:ln w="9525" cap="flat" cmpd="sng" algn="ctr">
            <a:solidFill>
              <a:schemeClr val="bg1">
                <a:lumMod val="7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1" name="Straight Arrow Connector 20"/>
          <p:cNvCxnSpPr>
            <a:endCxn id="8" idx="1"/>
          </p:cNvCxnSpPr>
          <p:nvPr/>
        </p:nvCxnSpPr>
        <p:spPr bwMode="auto">
          <a:xfrm flipV="1">
            <a:off x="3387777" y="3045501"/>
            <a:ext cx="539646" cy="7495"/>
          </a:xfrm>
          <a:prstGeom prst="straightConnector1">
            <a:avLst/>
          </a:prstGeom>
          <a:noFill/>
          <a:ln w="9525" cap="flat" cmpd="sng" algn="ctr">
            <a:solidFill>
              <a:schemeClr val="bg1">
                <a:lumMod val="7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3" name="Straight Arrow Connector 22"/>
          <p:cNvCxnSpPr/>
          <p:nvPr/>
        </p:nvCxnSpPr>
        <p:spPr bwMode="auto">
          <a:xfrm>
            <a:off x="5006715" y="4586991"/>
            <a:ext cx="742013" cy="0"/>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5" name="Straight Arrow Connector 24"/>
          <p:cNvCxnSpPr>
            <a:endCxn id="11" idx="2"/>
          </p:cNvCxnSpPr>
          <p:nvPr/>
        </p:nvCxnSpPr>
        <p:spPr bwMode="auto">
          <a:xfrm>
            <a:off x="6523220" y="5808688"/>
            <a:ext cx="986852" cy="27483"/>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7" name="Straight Arrow Connector 26"/>
          <p:cNvCxnSpPr>
            <a:endCxn id="6" idx="0"/>
          </p:cNvCxnSpPr>
          <p:nvPr/>
        </p:nvCxnSpPr>
        <p:spPr bwMode="auto">
          <a:xfrm>
            <a:off x="2570813" y="2068644"/>
            <a:ext cx="1" cy="449704"/>
          </a:xfrm>
          <a:prstGeom prst="straightConnector1">
            <a:avLst/>
          </a:prstGeom>
          <a:noFill/>
          <a:ln w="9525" cap="flat" cmpd="sng" algn="ctr">
            <a:solidFill>
              <a:schemeClr val="bg1">
                <a:lumMod val="7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0" name="Straight Arrow Connector 29"/>
          <p:cNvCxnSpPr/>
          <p:nvPr/>
        </p:nvCxnSpPr>
        <p:spPr bwMode="auto">
          <a:xfrm>
            <a:off x="4454577" y="3382780"/>
            <a:ext cx="0" cy="719529"/>
          </a:xfrm>
          <a:prstGeom prst="straightConnector1">
            <a:avLst/>
          </a:prstGeom>
          <a:noFill/>
          <a:ln w="9525" cap="flat" cmpd="sng" algn="ctr">
            <a:solidFill>
              <a:schemeClr val="bg1">
                <a:lumMod val="7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1" name="Straight Arrow Connector 30"/>
          <p:cNvCxnSpPr/>
          <p:nvPr/>
        </p:nvCxnSpPr>
        <p:spPr bwMode="auto">
          <a:xfrm>
            <a:off x="6036039" y="4966742"/>
            <a:ext cx="0" cy="34227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38749373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a:t>
            </a:r>
            <a:r>
              <a:rPr lang="en-US" dirty="0" smtClean="0"/>
              <a:t>Chart, simplified</a:t>
            </a:r>
            <a:endParaRPr lang="en-US" dirty="0"/>
          </a:p>
        </p:txBody>
      </p:sp>
      <p:sp>
        <p:nvSpPr>
          <p:cNvPr id="3" name="Content Placeholder 2"/>
          <p:cNvSpPr>
            <a:spLocks noGrp="1"/>
          </p:cNvSpPr>
          <p:nvPr>
            <p:ph idx="1"/>
          </p:nvPr>
        </p:nvSpPr>
        <p:spPr/>
        <p:txBody>
          <a:bodyPr/>
          <a:lstStyle/>
          <a:p>
            <a:pPr lvl="1"/>
            <a:r>
              <a:rPr lang="en-US" dirty="0" smtClean="0"/>
              <a:t>Start with a text file of the data to be graphed</a:t>
            </a:r>
          </a:p>
          <a:p>
            <a:pPr lvl="1"/>
            <a:r>
              <a:rPr lang="en-US" dirty="0" smtClean="0"/>
              <a:t>Run it through </a:t>
            </a:r>
            <a:r>
              <a:rPr lang="en-US" dirty="0" err="1" smtClean="0"/>
              <a:t>rycategories</a:t>
            </a:r>
            <a:endParaRPr lang="en-US" dirty="0" smtClean="0"/>
          </a:p>
          <a:p>
            <a:pPr lvl="1"/>
            <a:r>
              <a:rPr lang="en-US" dirty="0" smtClean="0"/>
              <a:t>View it with appropriate viewer </a:t>
            </a:r>
          </a:p>
          <a:p>
            <a:pPr lvl="2"/>
            <a:r>
              <a:rPr lang="en-US" dirty="0" smtClean="0"/>
              <a:t>Paint</a:t>
            </a:r>
          </a:p>
          <a:p>
            <a:pPr lvl="2"/>
            <a:r>
              <a:rPr lang="en-US" dirty="0" smtClean="0"/>
              <a:t>Office picture manager</a:t>
            </a:r>
          </a:p>
          <a:p>
            <a:pPr lvl="2"/>
            <a:r>
              <a:rPr lang="en-US" dirty="0" smtClean="0"/>
              <a:t>Browser</a:t>
            </a:r>
          </a:p>
          <a:p>
            <a:pPr lvl="2"/>
            <a:endParaRPr lang="en-US" dirty="0"/>
          </a:p>
        </p:txBody>
      </p:sp>
    </p:spTree>
    <p:extLst>
      <p:ext uri="{BB962C8B-B14F-4D97-AF65-F5344CB8AC3E}">
        <p14:creationId xmlns:p14="http://schemas.microsoft.com/office/powerpoint/2010/main" val="146953782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a:t>
            </a:r>
            <a:r>
              <a:rPr lang="en-US" dirty="0" smtClean="0"/>
              <a:t>Chart Example</a:t>
            </a:r>
            <a:endParaRPr lang="en-US" dirty="0"/>
          </a:p>
        </p:txBody>
      </p:sp>
      <p:sp>
        <p:nvSpPr>
          <p:cNvPr id="3" name="Content Placeholder 2"/>
          <p:cNvSpPr>
            <a:spLocks noGrp="1"/>
          </p:cNvSpPr>
          <p:nvPr>
            <p:ph idx="1"/>
          </p:nvPr>
        </p:nvSpPr>
        <p:spPr/>
        <p:txBody>
          <a:bodyPr/>
          <a:lstStyle/>
          <a:p>
            <a:pPr lvl="1"/>
            <a:r>
              <a:rPr lang="en-US" dirty="0" smtClean="0"/>
              <a:t>Example bar chart: population of continents</a:t>
            </a:r>
          </a:p>
          <a:p>
            <a:pPr lvl="1"/>
            <a:r>
              <a:rPr lang="en-US" dirty="0" smtClean="0"/>
              <a:t>Create input text file</a:t>
            </a:r>
          </a:p>
          <a:p>
            <a:pPr lvl="2"/>
            <a:r>
              <a:rPr lang="en-US" dirty="0" smtClean="0"/>
              <a:t>North America </a:t>
            </a:r>
          </a:p>
          <a:p>
            <a:pPr lvl="3"/>
            <a:r>
              <a:rPr lang="en-US" dirty="0" smtClean="0"/>
              <a:t>Population 528,720,588</a:t>
            </a:r>
          </a:p>
          <a:p>
            <a:pPr lvl="3"/>
            <a:r>
              <a:rPr lang="en-US" dirty="0" smtClean="0">
                <a:cs typeface="Courier New" pitchFamily="49" charset="0"/>
              </a:rPr>
              <a:t>Area: 24709000 </a:t>
            </a:r>
            <a:r>
              <a:rPr lang="en-US" dirty="0" err="1" smtClean="0">
                <a:cs typeface="Courier New" pitchFamily="49" charset="0"/>
              </a:rPr>
              <a:t>Sq</a:t>
            </a:r>
            <a:r>
              <a:rPr lang="en-US" dirty="0" smtClean="0">
                <a:cs typeface="Courier New" pitchFamily="49" charset="0"/>
              </a:rPr>
              <a:t> km</a:t>
            </a:r>
          </a:p>
          <a:p>
            <a:pPr lvl="3"/>
            <a:r>
              <a:rPr lang="en-US" dirty="0" smtClean="0">
                <a:cs typeface="Courier New" pitchFamily="49" charset="0"/>
              </a:rPr>
              <a:t>Countries: 23</a:t>
            </a:r>
            <a:endParaRPr lang="en-US" dirty="0">
              <a:cs typeface="Courier New" pitchFamily="49" charset="0"/>
            </a:endParaRPr>
          </a:p>
          <a:p>
            <a:pPr lvl="2"/>
            <a:endParaRPr lang="en-US" dirty="0" smtClean="0"/>
          </a:p>
          <a:p>
            <a:pPr lvl="1"/>
            <a:endParaRPr lang="en-US" dirty="0"/>
          </a:p>
        </p:txBody>
      </p:sp>
    </p:spTree>
    <p:extLst>
      <p:ext uri="{BB962C8B-B14F-4D97-AF65-F5344CB8AC3E}">
        <p14:creationId xmlns:p14="http://schemas.microsoft.com/office/powerpoint/2010/main" val="274433773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for the seven continents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65145880"/>
              </p:ext>
            </p:extLst>
          </p:nvPr>
        </p:nvGraphicFramePr>
        <p:xfrm>
          <a:off x="304800" y="1143000"/>
          <a:ext cx="8458200" cy="2966720"/>
        </p:xfrm>
        <a:graphic>
          <a:graphicData uri="http://schemas.openxmlformats.org/drawingml/2006/table">
            <a:tbl>
              <a:tblPr firstRow="1" bandRow="1">
                <a:tableStyleId>{073A0DAA-6AF3-43AB-8588-CEC1D06C72B9}</a:tableStyleId>
              </a:tblPr>
              <a:tblGrid>
                <a:gridCol w="2114550"/>
                <a:gridCol w="1854476"/>
                <a:gridCol w="1739348"/>
                <a:gridCol w="2749826"/>
              </a:tblGrid>
              <a:tr h="370840">
                <a:tc>
                  <a:txBody>
                    <a:bodyPr/>
                    <a:lstStyle/>
                    <a:p>
                      <a:r>
                        <a:rPr lang="en-US" dirty="0" smtClean="0"/>
                        <a:t>Continent</a:t>
                      </a:r>
                      <a:endParaRPr lang="en-US" dirty="0"/>
                    </a:p>
                  </a:txBody>
                  <a:tcPr/>
                </a:tc>
                <a:tc>
                  <a:txBody>
                    <a:bodyPr/>
                    <a:lstStyle/>
                    <a:p>
                      <a:pPr algn="r"/>
                      <a:r>
                        <a:rPr lang="en-US" dirty="0" smtClean="0"/>
                        <a:t>Population</a:t>
                      </a:r>
                      <a:endParaRPr 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smtClean="0"/>
                        <a:t>Area (km</a:t>
                      </a:r>
                      <a:r>
                        <a:rPr lang="en-US" baseline="30000" dirty="0" smtClean="0"/>
                        <a:t>2</a:t>
                      </a:r>
                      <a:r>
                        <a:rPr lang="en-US" dirty="0" smtClean="0"/>
                        <a:t>)</a:t>
                      </a:r>
                      <a:endParaRPr lang="en-US" dirty="0"/>
                    </a:p>
                  </a:txBody>
                  <a:tcPr/>
                </a:tc>
                <a:tc>
                  <a:txBody>
                    <a:bodyPr/>
                    <a:lstStyle/>
                    <a:p>
                      <a:pPr algn="ctr"/>
                      <a:r>
                        <a:rPr lang="en-US" dirty="0" smtClean="0"/>
                        <a:t>Number of Countries</a:t>
                      </a:r>
                      <a:endParaRPr lang="en-US" dirty="0"/>
                    </a:p>
                  </a:txBody>
                  <a:tcPr/>
                </a:tc>
              </a:tr>
              <a:tr h="370840">
                <a:tc>
                  <a:txBody>
                    <a:bodyPr/>
                    <a:lstStyle/>
                    <a:p>
                      <a:r>
                        <a:rPr lang="en-US" dirty="0" smtClean="0"/>
                        <a:t>North America</a:t>
                      </a:r>
                      <a:endParaRPr lang="en-US" dirty="0"/>
                    </a:p>
                  </a:txBody>
                  <a:tcPr/>
                </a:tc>
                <a:tc>
                  <a:txBody>
                    <a:bodyPr/>
                    <a:lstStyle/>
                    <a:p>
                      <a:pPr algn="r"/>
                      <a:r>
                        <a:rPr lang="en-US" dirty="0" smtClean="0"/>
                        <a:t>528,720,588</a:t>
                      </a:r>
                      <a:endParaRPr lang="en-US" dirty="0"/>
                    </a:p>
                  </a:txBody>
                  <a:tcPr/>
                </a:tc>
                <a:tc>
                  <a:txBody>
                    <a:bodyPr/>
                    <a:lstStyle/>
                    <a:p>
                      <a:pPr algn="r"/>
                      <a:r>
                        <a:rPr lang="en-US" dirty="0" smtClean="0"/>
                        <a:t>24,709,000</a:t>
                      </a:r>
                      <a:endParaRPr lang="en-US" dirty="0"/>
                    </a:p>
                  </a:txBody>
                  <a:tcPr/>
                </a:tc>
                <a:tc>
                  <a:txBody>
                    <a:bodyPr/>
                    <a:lstStyle/>
                    <a:p>
                      <a:pPr algn="ctr"/>
                      <a:r>
                        <a:rPr lang="en-US" dirty="0" smtClean="0"/>
                        <a:t>23</a:t>
                      </a:r>
                      <a:endParaRPr lang="en-US" dirty="0"/>
                    </a:p>
                  </a:txBody>
                  <a:tcPr/>
                </a:tc>
              </a:tr>
              <a:tr h="370840">
                <a:tc>
                  <a:txBody>
                    <a:bodyPr/>
                    <a:lstStyle/>
                    <a:p>
                      <a:r>
                        <a:rPr lang="en-US" dirty="0" smtClean="0"/>
                        <a:t>South America</a:t>
                      </a:r>
                      <a:endParaRPr lang="en-US" dirty="0"/>
                    </a:p>
                  </a:txBody>
                  <a:tcPr/>
                </a:tc>
                <a:tc>
                  <a:txBody>
                    <a:bodyPr/>
                    <a:lstStyle/>
                    <a:p>
                      <a:pPr algn="r"/>
                      <a:r>
                        <a:rPr lang="en-US" dirty="0" smtClean="0"/>
                        <a:t>387,489,196</a:t>
                      </a:r>
                      <a:endParaRPr 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smtClean="0"/>
                        <a:t>17,840,000</a:t>
                      </a:r>
                    </a:p>
                  </a:txBody>
                  <a:tcPr anchor="ctr"/>
                </a:tc>
                <a:tc>
                  <a:txBody>
                    <a:bodyPr/>
                    <a:lstStyle/>
                    <a:p>
                      <a:pPr algn="ctr"/>
                      <a:r>
                        <a:rPr lang="en-US" dirty="0" smtClean="0"/>
                        <a:t>12</a:t>
                      </a:r>
                      <a:endParaRPr lang="en-US" dirty="0"/>
                    </a:p>
                  </a:txBody>
                  <a:tcPr anchor="ctr"/>
                </a:tc>
              </a:tr>
              <a:tr h="370840">
                <a:tc>
                  <a:txBody>
                    <a:bodyPr/>
                    <a:lstStyle/>
                    <a:p>
                      <a:r>
                        <a:rPr lang="en-US" dirty="0" smtClean="0"/>
                        <a:t>Europe</a:t>
                      </a:r>
                      <a:endParaRPr lang="en-US" dirty="0"/>
                    </a:p>
                  </a:txBody>
                  <a:tcPr/>
                </a:tc>
                <a:tc>
                  <a:txBody>
                    <a:bodyPr/>
                    <a:lstStyle/>
                    <a:p>
                      <a:pPr algn="r"/>
                      <a:r>
                        <a:rPr lang="en-US" dirty="0" smtClean="0"/>
                        <a:t>739,165,030</a:t>
                      </a:r>
                      <a:endParaRPr lang="en-US" dirty="0"/>
                    </a:p>
                  </a:txBody>
                  <a:tcPr/>
                </a:tc>
                <a:tc>
                  <a:txBody>
                    <a:bodyPr/>
                    <a:lstStyle/>
                    <a:p>
                      <a:pPr algn="r"/>
                      <a:r>
                        <a:rPr lang="en-US" dirty="0" smtClean="0"/>
                        <a:t>10,180,000</a:t>
                      </a:r>
                      <a:endParaRPr lang="en-US" dirty="0"/>
                    </a:p>
                  </a:txBody>
                  <a:tcPr/>
                </a:tc>
                <a:tc>
                  <a:txBody>
                    <a:bodyPr/>
                    <a:lstStyle/>
                    <a:p>
                      <a:pPr algn="ctr"/>
                      <a:r>
                        <a:rPr lang="en-US" dirty="0" smtClean="0"/>
                        <a:t>50</a:t>
                      </a:r>
                      <a:endParaRPr lang="en-US" dirty="0"/>
                    </a:p>
                  </a:txBody>
                  <a:tcPr/>
                </a:tc>
              </a:tr>
              <a:tr h="370840">
                <a:tc>
                  <a:txBody>
                    <a:bodyPr/>
                    <a:lstStyle/>
                    <a:p>
                      <a:r>
                        <a:rPr lang="en-US" dirty="0" smtClean="0"/>
                        <a:t>Asia</a:t>
                      </a:r>
                      <a:endParaRPr lang="en-US" dirty="0"/>
                    </a:p>
                  </a:txBody>
                  <a:tcPr/>
                </a:tc>
                <a:tc>
                  <a:txBody>
                    <a:bodyPr/>
                    <a:lstStyle/>
                    <a:p>
                      <a:pPr algn="r"/>
                      <a:r>
                        <a:rPr lang="en-US" dirty="0" smtClean="0"/>
                        <a:t>4,164,252,000</a:t>
                      </a:r>
                      <a:endParaRPr lang="en-US" dirty="0"/>
                    </a:p>
                  </a:txBody>
                  <a:tcPr/>
                </a:tc>
                <a:tc>
                  <a:txBody>
                    <a:bodyPr/>
                    <a:lstStyle/>
                    <a:p>
                      <a:pPr algn="r"/>
                      <a:r>
                        <a:rPr lang="en-US" dirty="0" smtClean="0"/>
                        <a:t>44,579,000</a:t>
                      </a:r>
                      <a:endParaRPr lang="en-US" dirty="0"/>
                    </a:p>
                  </a:txBody>
                  <a:tcPr/>
                </a:tc>
                <a:tc>
                  <a:txBody>
                    <a:bodyPr/>
                    <a:lstStyle/>
                    <a:p>
                      <a:pPr algn="ctr"/>
                      <a:r>
                        <a:rPr lang="en-US" dirty="0" smtClean="0"/>
                        <a:t>49</a:t>
                      </a:r>
                      <a:endParaRPr lang="en-US" dirty="0"/>
                    </a:p>
                  </a:txBody>
                  <a:tcPr/>
                </a:tc>
              </a:tr>
              <a:tr h="370840">
                <a:tc>
                  <a:txBody>
                    <a:bodyPr/>
                    <a:lstStyle/>
                    <a:p>
                      <a:r>
                        <a:rPr lang="en-US" dirty="0" smtClean="0"/>
                        <a:t>Africa</a:t>
                      </a:r>
                      <a:endParaRPr lang="en-US" dirty="0"/>
                    </a:p>
                  </a:txBody>
                  <a:tcPr/>
                </a:tc>
                <a:tc>
                  <a:txBody>
                    <a:bodyPr/>
                    <a:lstStyle/>
                    <a:p>
                      <a:pPr algn="r"/>
                      <a:r>
                        <a:rPr lang="en-US" dirty="0" smtClean="0"/>
                        <a:t>1,032,532,974</a:t>
                      </a:r>
                      <a:endParaRPr lang="en-US" dirty="0"/>
                    </a:p>
                  </a:txBody>
                  <a:tcPr/>
                </a:tc>
                <a:tc>
                  <a:txBody>
                    <a:bodyPr/>
                    <a:lstStyle/>
                    <a:p>
                      <a:pPr algn="r"/>
                      <a:r>
                        <a:rPr lang="en-US" dirty="0" smtClean="0"/>
                        <a:t>30,221,532</a:t>
                      </a:r>
                      <a:endParaRPr lang="en-US" dirty="0"/>
                    </a:p>
                  </a:txBody>
                  <a:tcPr/>
                </a:tc>
                <a:tc>
                  <a:txBody>
                    <a:bodyPr/>
                    <a:lstStyle/>
                    <a:p>
                      <a:pPr algn="ctr"/>
                      <a:r>
                        <a:rPr lang="en-US" dirty="0" smtClean="0"/>
                        <a:t>54</a:t>
                      </a:r>
                      <a:endParaRPr lang="en-US" dirty="0"/>
                    </a:p>
                  </a:txBody>
                  <a:tcPr/>
                </a:tc>
              </a:tr>
              <a:tr h="370840">
                <a:tc>
                  <a:txBody>
                    <a:bodyPr/>
                    <a:lstStyle/>
                    <a:p>
                      <a:r>
                        <a:rPr lang="en-US" dirty="0" smtClean="0"/>
                        <a:t>Australia</a:t>
                      </a:r>
                      <a:endParaRPr lang="en-US" dirty="0"/>
                    </a:p>
                  </a:txBody>
                  <a:tcPr/>
                </a:tc>
                <a:tc>
                  <a:txBody>
                    <a:bodyPr/>
                    <a:lstStyle/>
                    <a:p>
                      <a:pPr algn="r"/>
                      <a:r>
                        <a:rPr lang="en-US" dirty="0" smtClean="0"/>
                        <a:t>36,000,000</a:t>
                      </a:r>
                      <a:endParaRPr lang="en-US" dirty="0"/>
                    </a:p>
                  </a:txBody>
                  <a:tcPr/>
                </a:tc>
                <a:tc>
                  <a:txBody>
                    <a:bodyPr/>
                    <a:lstStyle/>
                    <a:p>
                      <a:pPr algn="r"/>
                      <a:r>
                        <a:rPr lang="en-US" dirty="0" smtClean="0"/>
                        <a:t>8,600,000</a:t>
                      </a:r>
                      <a:endParaRPr lang="en-US" dirty="0"/>
                    </a:p>
                  </a:txBody>
                  <a:tcPr/>
                </a:tc>
                <a:tc>
                  <a:txBody>
                    <a:bodyPr/>
                    <a:lstStyle/>
                    <a:p>
                      <a:pPr algn="ctr"/>
                      <a:r>
                        <a:rPr lang="en-US" dirty="0" smtClean="0"/>
                        <a:t>3</a:t>
                      </a:r>
                      <a:endParaRPr lang="en-US" dirty="0"/>
                    </a:p>
                  </a:txBody>
                  <a:tcPr/>
                </a:tc>
              </a:tr>
              <a:tr h="370840">
                <a:tc>
                  <a:txBody>
                    <a:bodyPr/>
                    <a:lstStyle/>
                    <a:p>
                      <a:r>
                        <a:rPr lang="en-US" dirty="0" smtClean="0"/>
                        <a:t>Antarctica</a:t>
                      </a:r>
                      <a:endParaRPr lang="en-US" dirty="0"/>
                    </a:p>
                  </a:txBody>
                  <a:tcPr/>
                </a:tc>
                <a:tc>
                  <a:txBody>
                    <a:bodyPr/>
                    <a:lstStyle/>
                    <a:p>
                      <a:pPr algn="r"/>
                      <a:r>
                        <a:rPr lang="en-US" dirty="0" smtClean="0"/>
                        <a:t>0</a:t>
                      </a:r>
                      <a:endParaRPr lang="en-US" dirty="0"/>
                    </a:p>
                  </a:txBody>
                  <a:tcPr/>
                </a:tc>
                <a:tc>
                  <a:txBody>
                    <a:bodyPr/>
                    <a:lstStyle/>
                    <a:p>
                      <a:pPr algn="r"/>
                      <a:r>
                        <a:rPr lang="en-US" dirty="0" smtClean="0"/>
                        <a:t>14,000,000</a:t>
                      </a:r>
                      <a:endParaRPr lang="en-US" dirty="0"/>
                    </a:p>
                  </a:txBody>
                  <a:tcPr/>
                </a:tc>
                <a:tc>
                  <a:txBody>
                    <a:bodyPr/>
                    <a:lstStyle/>
                    <a:p>
                      <a:pPr algn="ctr"/>
                      <a:r>
                        <a:rPr lang="en-US" dirty="0" smtClean="0"/>
                        <a:t>0</a:t>
                      </a:r>
                      <a:endParaRPr lang="en-US" dirty="0"/>
                    </a:p>
                  </a:txBody>
                  <a:tcPr/>
                </a:tc>
              </a:tr>
            </a:tbl>
          </a:graphicData>
        </a:graphic>
      </p:graphicFrame>
    </p:spTree>
    <p:extLst>
      <p:ext uri="{BB962C8B-B14F-4D97-AF65-F5344CB8AC3E}">
        <p14:creationId xmlns:p14="http://schemas.microsoft.com/office/powerpoint/2010/main" val="245036765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Input file needs to look like this</a:t>
            </a:r>
            <a:endParaRPr lang="en-US" dirty="0"/>
          </a:p>
        </p:txBody>
      </p:sp>
      <p:sp>
        <p:nvSpPr>
          <p:cNvPr id="5" name="Rectangle 4"/>
          <p:cNvSpPr/>
          <p:nvPr/>
        </p:nvSpPr>
        <p:spPr>
          <a:xfrm>
            <a:off x="655320" y="1188720"/>
            <a:ext cx="7193280" cy="4782848"/>
          </a:xfrm>
          <a:prstGeom prst="rect">
            <a:avLst/>
          </a:prstGeom>
          <a:ln>
            <a:solidFill>
              <a:schemeClr val="accent1"/>
            </a:solidFill>
          </a:ln>
        </p:spPr>
        <p:txBody>
          <a:bodyPr wrap="square">
            <a:spAutoFit/>
          </a:bodyPr>
          <a:lstStyle/>
          <a:p>
            <a:r>
              <a:rPr lang="en-US" sz="2400" dirty="0" err="1" smtClean="0">
                <a:latin typeface="Courier New" pitchFamily="49" charset="0"/>
                <a:cs typeface="Courier New" pitchFamily="49" charset="0"/>
              </a:rPr>
              <a:t>manton</a:t>
            </a:r>
            <a:r>
              <a:rPr lang="en-US" sz="2400" dirty="0" smtClean="0">
                <a:latin typeface="Courier New" pitchFamily="49" charset="0"/>
                <a:cs typeface="Courier New" pitchFamily="49" charset="0"/>
              </a:rPr>
              <a:t> </a:t>
            </a:r>
            <a:r>
              <a:rPr lang="en-US" sz="2400" dirty="0">
                <a:latin typeface="Courier New" pitchFamily="49" charset="0"/>
                <a:cs typeface="Courier New" pitchFamily="49" charset="0"/>
              </a:rPr>
              <a:t>$ cat barchart-cont.txt</a:t>
            </a:r>
          </a:p>
          <a:p>
            <a:r>
              <a:rPr lang="en-US" sz="2400" dirty="0">
                <a:latin typeface="Courier New" pitchFamily="49" charset="0"/>
                <a:cs typeface="Courier New" pitchFamily="49" charset="0"/>
              </a:rPr>
              <a:t>North America|528720588|24709000|23</a:t>
            </a:r>
          </a:p>
          <a:p>
            <a:r>
              <a:rPr lang="en-US" sz="2400" dirty="0">
                <a:latin typeface="Courier New" pitchFamily="49" charset="0"/>
                <a:cs typeface="Courier New" pitchFamily="49" charset="0"/>
              </a:rPr>
              <a:t>South America|387489196|17840000|12</a:t>
            </a:r>
          </a:p>
          <a:p>
            <a:r>
              <a:rPr lang="en-US" sz="2400" dirty="0">
                <a:latin typeface="Courier New" pitchFamily="49" charset="0"/>
                <a:cs typeface="Courier New" pitchFamily="49" charset="0"/>
              </a:rPr>
              <a:t>Europe|739165030|10180000|50</a:t>
            </a:r>
          </a:p>
          <a:p>
            <a:r>
              <a:rPr lang="en-US" sz="2400" dirty="0">
                <a:latin typeface="Courier New" pitchFamily="49" charset="0"/>
                <a:cs typeface="Courier New" pitchFamily="49" charset="0"/>
              </a:rPr>
              <a:t>Asia|4164252000|44579000|49</a:t>
            </a:r>
          </a:p>
          <a:p>
            <a:r>
              <a:rPr lang="en-US" sz="2400" dirty="0">
                <a:latin typeface="Courier New" pitchFamily="49" charset="0"/>
                <a:cs typeface="Courier New" pitchFamily="49" charset="0"/>
              </a:rPr>
              <a:t>Africa|1032532974|30221532|54</a:t>
            </a:r>
          </a:p>
          <a:p>
            <a:r>
              <a:rPr lang="en-US" sz="2400" dirty="0">
                <a:latin typeface="Courier New" pitchFamily="49" charset="0"/>
                <a:cs typeface="Courier New" pitchFamily="49" charset="0"/>
              </a:rPr>
              <a:t>Australia|36000000|8600000|3</a:t>
            </a:r>
          </a:p>
          <a:p>
            <a:r>
              <a:rPr lang="en-US" sz="2400" dirty="0">
                <a:latin typeface="Courier New" pitchFamily="49" charset="0"/>
                <a:cs typeface="Courier New" pitchFamily="49" charset="0"/>
              </a:rPr>
              <a:t>Antarctica|0|14000000|0</a:t>
            </a:r>
          </a:p>
          <a:p>
            <a:r>
              <a:rPr lang="en-US" sz="2400" dirty="0" err="1" smtClean="0">
                <a:latin typeface="Courier New" pitchFamily="49" charset="0"/>
                <a:cs typeface="Courier New" pitchFamily="49" charset="0"/>
              </a:rPr>
              <a:t>manton</a:t>
            </a:r>
            <a:r>
              <a:rPr lang="en-US" sz="2400" dirty="0" smtClean="0">
                <a:latin typeface="Courier New" pitchFamily="49" charset="0"/>
                <a:cs typeface="Courier New" pitchFamily="49" charset="0"/>
              </a:rPr>
              <a:t> </a:t>
            </a:r>
            <a:r>
              <a:rPr lang="en-US" sz="2400" dirty="0">
                <a:latin typeface="Courier New" pitchFamily="49" charset="0"/>
                <a:cs typeface="Courier New" pitchFamily="49" charset="0"/>
              </a:rPr>
              <a:t>$</a:t>
            </a:r>
          </a:p>
          <a:p>
            <a:endParaRPr lang="en-US" sz="2400" dirty="0">
              <a:latin typeface="Courier New" pitchFamily="49" charset="0"/>
              <a:cs typeface="Courier New" pitchFamily="49" charset="0"/>
            </a:endParaRPr>
          </a:p>
        </p:txBody>
      </p:sp>
    </p:spTree>
    <p:extLst>
      <p:ext uri="{BB962C8B-B14F-4D97-AF65-F5344CB8AC3E}">
        <p14:creationId xmlns:p14="http://schemas.microsoft.com/office/powerpoint/2010/main" val="15718303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to produce bar chart</a:t>
            </a:r>
            <a:endParaRPr lang="en-US" dirty="0"/>
          </a:p>
        </p:txBody>
      </p:sp>
      <p:sp>
        <p:nvSpPr>
          <p:cNvPr id="3" name="Rectangle 2"/>
          <p:cNvSpPr/>
          <p:nvPr/>
        </p:nvSpPr>
        <p:spPr>
          <a:xfrm>
            <a:off x="1203960" y="1264920"/>
            <a:ext cx="7132320" cy="3080843"/>
          </a:xfrm>
          <a:prstGeom prst="rect">
            <a:avLst/>
          </a:prstGeom>
          <a:ln>
            <a:solidFill>
              <a:schemeClr val="accent1"/>
            </a:solidFill>
          </a:ln>
        </p:spPr>
        <p:txBody>
          <a:bodyPr wrap="square">
            <a:spAutoFit/>
          </a:bodyPr>
          <a:lstStyle/>
          <a:p>
            <a:endParaRPr lang="en-US" sz="2000" dirty="0">
              <a:latin typeface="Courier New" pitchFamily="49" charset="0"/>
              <a:cs typeface="Courier New" pitchFamily="49" charset="0"/>
            </a:endParaRPr>
          </a:p>
          <a:p>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Bar chart of c</a:t>
            </a:r>
            <a:r>
              <a:rPr lang="en-US" sz="2000" dirty="0" smtClean="0">
                <a:latin typeface="Courier New" pitchFamily="49" charset="0"/>
                <a:cs typeface="Courier New" pitchFamily="49" charset="0"/>
              </a:rPr>
              <a:t>ontinent populations</a:t>
            </a:r>
            <a:endParaRPr lang="en-US" sz="2000" dirty="0">
              <a:latin typeface="Courier New" pitchFamily="49" charset="0"/>
              <a:cs typeface="Courier New" pitchFamily="49" charset="0"/>
            </a:endParaRPr>
          </a:p>
          <a:p>
            <a:r>
              <a:rPr lang="en-US" sz="2000" dirty="0" err="1" smtClean="0">
                <a:latin typeface="Courier New" pitchFamily="49" charset="0"/>
                <a:cs typeface="Courier New" pitchFamily="49" charset="0"/>
              </a:rPr>
              <a:t>rycategories</a:t>
            </a:r>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a:t>
            </a:r>
          </a:p>
          <a:p>
            <a:r>
              <a:rPr lang="en-US" sz="2000" dirty="0">
                <a:latin typeface="Courier New" pitchFamily="49" charset="0"/>
                <a:cs typeface="Courier New" pitchFamily="49" charset="0"/>
              </a:rPr>
              <a:t>        --input-path barchart-cont.txt \</a:t>
            </a:r>
          </a:p>
          <a:p>
            <a:r>
              <a:rPr lang="en-US" sz="2000" dirty="0">
                <a:latin typeface="Courier New" pitchFamily="49" charset="0"/>
                <a:cs typeface="Courier New" pitchFamily="49" charset="0"/>
              </a:rPr>
              <a:t>        --output-path </a:t>
            </a:r>
            <a:r>
              <a:rPr lang="en-US" sz="2000" dirty="0" smtClean="0">
                <a:latin typeface="Courier New" pitchFamily="49" charset="0"/>
                <a:cs typeface="Courier New" pitchFamily="49" charset="0"/>
              </a:rPr>
              <a:t>barchart-cont.png</a:t>
            </a:r>
          </a:p>
          <a:p>
            <a:endParaRPr lang="en-US" sz="2000" dirty="0" smtClean="0">
              <a:latin typeface="Courier New" pitchFamily="49" charset="0"/>
              <a:cs typeface="Courier New" pitchFamily="49" charset="0"/>
            </a:endParaRPr>
          </a:p>
          <a:p>
            <a:endParaRPr lang="en-US" sz="2000" dirty="0" smtClean="0">
              <a:latin typeface="Courier New" pitchFamily="49" charset="0"/>
              <a:cs typeface="Courier New" pitchFamily="49" charset="0"/>
            </a:endParaRPr>
          </a:p>
          <a:p>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276857754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 </a:t>
            </a:r>
            <a:r>
              <a:rPr lang="en-US" dirty="0" smtClean="0"/>
              <a:t>Ex 1: Continent Population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28900" y="1790700"/>
            <a:ext cx="3810000" cy="3810000"/>
          </a:xfrm>
          <a:ln>
            <a:solidFill>
              <a:schemeClr val="tx1"/>
            </a:solidFill>
          </a:ln>
        </p:spPr>
      </p:pic>
    </p:spTree>
    <p:extLst>
      <p:ext uri="{BB962C8B-B14F-4D97-AF65-F5344CB8AC3E}">
        <p14:creationId xmlns:p14="http://schemas.microsoft.com/office/powerpoint/2010/main" val="81465744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note</a:t>
            </a:r>
            <a:endParaRPr lang="en-US" dirty="0"/>
          </a:p>
        </p:txBody>
      </p:sp>
      <p:sp>
        <p:nvSpPr>
          <p:cNvPr id="3" name="Content Placeholder 2"/>
          <p:cNvSpPr>
            <a:spLocks noGrp="1"/>
          </p:cNvSpPr>
          <p:nvPr>
            <p:ph idx="1"/>
          </p:nvPr>
        </p:nvSpPr>
        <p:spPr/>
        <p:txBody>
          <a:bodyPr/>
          <a:lstStyle/>
          <a:p>
            <a:r>
              <a:rPr lang="en-US" dirty="0" smtClean="0"/>
              <a:t>X axis has category names from the data file</a:t>
            </a:r>
          </a:p>
          <a:p>
            <a:r>
              <a:rPr lang="en-US" dirty="0" smtClean="0"/>
              <a:t>Y axis scale notation has min and max values but nothing in between</a:t>
            </a:r>
          </a:p>
          <a:p>
            <a:r>
              <a:rPr lang="en-US" dirty="0" smtClean="0"/>
              <a:t>Categories are in the order they appear in input file</a:t>
            </a:r>
          </a:p>
          <a:p>
            <a:r>
              <a:rPr lang="en-US" dirty="0" smtClean="0"/>
              <a:t>No title</a:t>
            </a:r>
          </a:p>
          <a:p>
            <a:r>
              <a:rPr lang="en-US" dirty="0" smtClean="0"/>
              <a:t>No X or Y axis annotation</a:t>
            </a:r>
          </a:p>
          <a:p>
            <a:r>
              <a:rPr lang="en-US" dirty="0" smtClean="0"/>
              <a:t>We didn’t tell it what data to use, so, what did it do?</a:t>
            </a:r>
            <a:endParaRPr lang="en-US" dirty="0"/>
          </a:p>
        </p:txBody>
      </p:sp>
    </p:spTree>
    <p:extLst>
      <p:ext uri="{BB962C8B-B14F-4D97-AF65-F5344CB8AC3E}">
        <p14:creationId xmlns:p14="http://schemas.microsoft.com/office/powerpoint/2010/main" val="299294317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pPr lvl="1"/>
            <a:r>
              <a:rPr lang="en-US" dirty="0" smtClean="0"/>
              <a:t>Purposes of visualization</a:t>
            </a:r>
          </a:p>
          <a:p>
            <a:pPr lvl="1"/>
            <a:r>
              <a:rPr lang="en-US" dirty="0" smtClean="0"/>
              <a:t>Types of visualization</a:t>
            </a:r>
          </a:p>
          <a:p>
            <a:pPr lvl="1"/>
            <a:r>
              <a:rPr lang="en-US" dirty="0" smtClean="0"/>
              <a:t>Preparing data for visualization</a:t>
            </a:r>
          </a:p>
          <a:p>
            <a:pPr lvl="1"/>
            <a:r>
              <a:rPr lang="en-US" dirty="0" smtClean="0"/>
              <a:t>Rendering the data into an image file</a:t>
            </a:r>
          </a:p>
          <a:p>
            <a:pPr lvl="1"/>
            <a:endParaRPr lang="en-US" dirty="0"/>
          </a:p>
        </p:txBody>
      </p:sp>
    </p:spTree>
    <p:extLst>
      <p:ext uri="{BB962C8B-B14F-4D97-AF65-F5344CB8AC3E}">
        <p14:creationId xmlns:p14="http://schemas.microsoft.com/office/powerpoint/2010/main" val="382750868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rycategories</a:t>
            </a:r>
            <a:endParaRPr lang="en-US" dirty="0"/>
          </a:p>
        </p:txBody>
      </p:sp>
      <p:sp>
        <p:nvSpPr>
          <p:cNvPr id="3" name="Content Placeholder 2"/>
          <p:cNvSpPr>
            <a:spLocks noGrp="1"/>
          </p:cNvSpPr>
          <p:nvPr>
            <p:ph idx="1"/>
          </p:nvPr>
        </p:nvSpPr>
        <p:spPr/>
        <p:txBody>
          <a:bodyPr/>
          <a:lstStyle/>
          <a:p>
            <a:r>
              <a:rPr lang="en-US" dirty="0" smtClean="0"/>
              <a:t>Common options</a:t>
            </a:r>
          </a:p>
          <a:p>
            <a:pPr lvl="1"/>
            <a:r>
              <a:rPr lang="en-US" dirty="0"/>
              <a:t>--input-path=&lt;file&gt;</a:t>
            </a:r>
          </a:p>
          <a:p>
            <a:pPr lvl="1"/>
            <a:r>
              <a:rPr lang="en-US" dirty="0"/>
              <a:t>--output-path=&lt;image file&gt;</a:t>
            </a:r>
          </a:p>
          <a:p>
            <a:pPr lvl="2"/>
            <a:r>
              <a:rPr lang="en-US" dirty="0"/>
              <a:t>jpg, </a:t>
            </a:r>
            <a:r>
              <a:rPr lang="en-US" dirty="0" err="1"/>
              <a:t>png</a:t>
            </a:r>
            <a:r>
              <a:rPr lang="en-US" dirty="0"/>
              <a:t>, </a:t>
            </a:r>
            <a:r>
              <a:rPr lang="en-US" dirty="0" err="1"/>
              <a:t>svg</a:t>
            </a:r>
            <a:endParaRPr lang="en-US" dirty="0"/>
          </a:p>
          <a:p>
            <a:pPr lvl="1"/>
            <a:r>
              <a:rPr lang="en-US" dirty="0"/>
              <a:t>--title, --caption, --left-label, --bottom-label, --</a:t>
            </a:r>
            <a:r>
              <a:rPr lang="en-US" dirty="0" smtClean="0"/>
              <a:t>caption</a:t>
            </a:r>
          </a:p>
          <a:p>
            <a:pPr lvl="1"/>
            <a:r>
              <a:rPr lang="en-US" dirty="0" smtClean="0"/>
              <a:t>--</a:t>
            </a:r>
            <a:r>
              <a:rPr lang="en-US" dirty="0"/>
              <a:t>cat-input &lt;</a:t>
            </a:r>
            <a:r>
              <a:rPr lang="en-US" dirty="0" err="1"/>
              <a:t>colspec</a:t>
            </a:r>
            <a:r>
              <a:rPr lang="en-US" dirty="0" smtClean="0"/>
              <a:t>&gt;</a:t>
            </a:r>
          </a:p>
          <a:p>
            <a:pPr lvl="1"/>
            <a:r>
              <a:rPr lang="en-US" dirty="0"/>
              <a:t>--</a:t>
            </a:r>
            <a:r>
              <a:rPr lang="en-US" dirty="0" err="1"/>
              <a:t>val</a:t>
            </a:r>
            <a:r>
              <a:rPr lang="en-US" dirty="0"/>
              <a:t>-input &lt;</a:t>
            </a:r>
            <a:r>
              <a:rPr lang="en-US" dirty="0" err="1"/>
              <a:t>colspec</a:t>
            </a:r>
            <a:r>
              <a:rPr lang="en-US" dirty="0" smtClean="0"/>
              <a:t>&gt;</a:t>
            </a:r>
          </a:p>
          <a:p>
            <a:pPr lvl="1"/>
            <a:r>
              <a:rPr lang="en-US" dirty="0"/>
              <a:t>--bar-width &lt;</a:t>
            </a:r>
            <a:r>
              <a:rPr lang="en-US" dirty="0" err="1"/>
              <a:t>num</a:t>
            </a:r>
            <a:r>
              <a:rPr lang="en-US" dirty="0" smtClean="0"/>
              <a:t>&gt;</a:t>
            </a:r>
          </a:p>
          <a:p>
            <a:pPr lvl="1"/>
            <a:r>
              <a:rPr lang="en-US" dirty="0"/>
              <a:t>--bar-fill-color &lt;color</a:t>
            </a:r>
            <a:r>
              <a:rPr lang="en-US" dirty="0" smtClean="0"/>
              <a:t>&gt;</a:t>
            </a:r>
          </a:p>
          <a:p>
            <a:pPr lvl="1"/>
            <a:r>
              <a:rPr lang="en-US" dirty="0"/>
              <a:t>--</a:t>
            </a:r>
            <a:r>
              <a:rPr lang="en-US" dirty="0" err="1"/>
              <a:t>val</a:t>
            </a:r>
            <a:r>
              <a:rPr lang="en-US" dirty="0"/>
              <a:t>-scale &lt;scale</a:t>
            </a:r>
            <a:r>
              <a:rPr lang="en-US" dirty="0" smtClean="0"/>
              <a:t>&gt;</a:t>
            </a:r>
          </a:p>
          <a:p>
            <a:pPr lvl="1"/>
            <a:r>
              <a:rPr lang="en-US" dirty="0"/>
              <a:t>--</a:t>
            </a:r>
            <a:r>
              <a:rPr lang="en-US" dirty="0" err="1"/>
              <a:t>val</a:t>
            </a:r>
            <a:r>
              <a:rPr lang="en-US" dirty="0"/>
              <a:t>-scale-min &lt;</a:t>
            </a:r>
            <a:r>
              <a:rPr lang="en-US" dirty="0" err="1"/>
              <a:t>num</a:t>
            </a:r>
            <a:r>
              <a:rPr lang="en-US" dirty="0"/>
              <a:t>&gt;</a:t>
            </a:r>
          </a:p>
          <a:p>
            <a:endParaRPr lang="en-US" dirty="0"/>
          </a:p>
        </p:txBody>
      </p:sp>
    </p:spTree>
    <p:extLst>
      <p:ext uri="{BB962C8B-B14F-4D97-AF65-F5344CB8AC3E}">
        <p14:creationId xmlns:p14="http://schemas.microsoft.com/office/powerpoint/2010/main" val="294588191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0350" y="228600"/>
            <a:ext cx="8474075" cy="1075414"/>
          </a:xfrm>
        </p:spPr>
        <p:txBody>
          <a:bodyPr/>
          <a:lstStyle/>
          <a:p>
            <a:r>
              <a:rPr lang="en-US" dirty="0" smtClean="0"/>
              <a:t>Add annotation </a:t>
            </a:r>
            <a:br>
              <a:rPr lang="en-US" dirty="0" smtClean="0"/>
            </a:br>
            <a:r>
              <a:rPr lang="en-US" dirty="0" smtClean="0"/>
              <a:t>(same data more readable)</a:t>
            </a:r>
            <a:endParaRPr lang="en-US" dirty="0"/>
          </a:p>
        </p:txBody>
      </p:sp>
      <p:sp>
        <p:nvSpPr>
          <p:cNvPr id="5" name="Rectangle 4"/>
          <p:cNvSpPr/>
          <p:nvPr/>
        </p:nvSpPr>
        <p:spPr>
          <a:xfrm>
            <a:off x="487680" y="1524001"/>
            <a:ext cx="8138160" cy="3290131"/>
          </a:xfrm>
          <a:prstGeom prst="rect">
            <a:avLst/>
          </a:prstGeom>
          <a:ln>
            <a:solidFill>
              <a:schemeClr val="accent1"/>
            </a:solidFill>
          </a:ln>
        </p:spPr>
        <p:txBody>
          <a:bodyPr wrap="square">
            <a:spAutoFit/>
          </a:bodyPr>
          <a:lstStyle/>
          <a:p>
            <a:endParaRPr lang="en-US" sz="1800" dirty="0" smtClean="0">
              <a:latin typeface="Courier New" pitchFamily="49" charset="0"/>
              <a:cs typeface="Courier New" pitchFamily="49" charset="0"/>
            </a:endParaRPr>
          </a:p>
          <a:p>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Bar chart of continent </a:t>
            </a:r>
            <a:r>
              <a:rPr lang="en-US" sz="1800" dirty="0" smtClean="0">
                <a:latin typeface="Courier New" pitchFamily="49" charset="0"/>
                <a:cs typeface="Courier New" pitchFamily="49" charset="0"/>
              </a:rPr>
              <a:t>populations with annotation</a:t>
            </a:r>
            <a:endParaRPr lang="en-US" sz="1800" dirty="0">
              <a:latin typeface="Courier New" pitchFamily="49" charset="0"/>
              <a:cs typeface="Courier New" pitchFamily="49" charset="0"/>
            </a:endParaRPr>
          </a:p>
          <a:p>
            <a:r>
              <a:rPr lang="en-US" sz="1800" dirty="0" err="1" smtClean="0">
                <a:latin typeface="Courier New" pitchFamily="49" charset="0"/>
                <a:cs typeface="Courier New" pitchFamily="49" charset="0"/>
              </a:rPr>
              <a:t>rycategories</a:t>
            </a:r>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a:t>
            </a:r>
          </a:p>
          <a:p>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input-path=barchart-cont.txt </a:t>
            </a:r>
            <a:r>
              <a:rPr lang="en-US" sz="1800" dirty="0">
                <a:latin typeface="Courier New" pitchFamily="49" charset="0"/>
                <a:cs typeface="Courier New" pitchFamily="49" charset="0"/>
              </a:rPr>
              <a:t>\</a:t>
            </a:r>
          </a:p>
          <a:p>
            <a:r>
              <a:rPr lang="en-US" sz="1800" dirty="0">
                <a:latin typeface="Courier New" pitchFamily="49" charset="0"/>
                <a:cs typeface="Courier New" pitchFamily="49" charset="0"/>
              </a:rPr>
              <a:t>        --title="Populations of the seven continents" \</a:t>
            </a:r>
          </a:p>
          <a:p>
            <a:r>
              <a:rPr lang="en-US" sz="1800" dirty="0">
                <a:latin typeface="Courier New" pitchFamily="49" charset="0"/>
                <a:cs typeface="Courier New" pitchFamily="49" charset="0"/>
              </a:rPr>
              <a:t>        --caption="Continents"   \</a:t>
            </a:r>
          </a:p>
          <a:p>
            <a:r>
              <a:rPr lang="en-US" sz="1800" dirty="0">
                <a:latin typeface="Courier New" pitchFamily="49" charset="0"/>
                <a:cs typeface="Courier New" pitchFamily="49" charset="0"/>
              </a:rPr>
              <a:t>        --left-label="Population count" </a:t>
            </a:r>
            <a:r>
              <a:rPr lang="en-US" sz="1800" dirty="0" smtClean="0">
                <a:latin typeface="Courier New" pitchFamily="49" charset="0"/>
                <a:cs typeface="Courier New" pitchFamily="49" charset="0"/>
              </a:rPr>
              <a:t>\</a:t>
            </a:r>
            <a:endParaRPr lang="en-US" sz="1800" dirty="0">
              <a:latin typeface="Courier New" pitchFamily="49" charset="0"/>
              <a:cs typeface="Courier New" pitchFamily="49" charset="0"/>
            </a:endParaRPr>
          </a:p>
          <a:p>
            <a:r>
              <a:rPr lang="en-US" sz="1800" dirty="0">
                <a:latin typeface="Courier New" pitchFamily="49" charset="0"/>
                <a:cs typeface="Courier New" pitchFamily="49" charset="0"/>
              </a:rPr>
              <a:t>        --output-path </a:t>
            </a:r>
            <a:r>
              <a:rPr lang="en-US" sz="1800" dirty="0" smtClean="0">
                <a:latin typeface="Courier New" pitchFamily="49" charset="0"/>
                <a:cs typeface="Courier New" pitchFamily="49" charset="0"/>
              </a:rPr>
              <a:t>bar-cont-pop-annot.png</a:t>
            </a:r>
            <a:endParaRPr lang="en-US" sz="1800" dirty="0">
              <a:latin typeface="Courier New" pitchFamily="49" charset="0"/>
              <a:cs typeface="Courier New" pitchFamily="49" charset="0"/>
            </a:endParaRPr>
          </a:p>
          <a:p>
            <a:endParaRPr lang="en-US" sz="2000" dirty="0">
              <a:latin typeface="Courier New" pitchFamily="49" charset="0"/>
              <a:cs typeface="Courier New" pitchFamily="49" charset="0"/>
            </a:endParaRPr>
          </a:p>
        </p:txBody>
      </p:sp>
    </p:spTree>
    <p:extLst>
      <p:ext uri="{BB962C8B-B14F-4D97-AF65-F5344CB8AC3E}">
        <p14:creationId xmlns:p14="http://schemas.microsoft.com/office/powerpoint/2010/main" val="319903480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 Example </a:t>
            </a:r>
            <a:r>
              <a:rPr lang="en-US" dirty="0" smtClean="0"/>
              <a:t>Output 2</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878495" y="1040295"/>
            <a:ext cx="5211417" cy="5211417"/>
          </a:xfrm>
          <a:ln>
            <a:solidFill>
              <a:schemeClr val="tx1"/>
            </a:solidFill>
          </a:ln>
        </p:spPr>
      </p:pic>
    </p:spTree>
    <p:extLst>
      <p:ext uri="{BB962C8B-B14F-4D97-AF65-F5344CB8AC3E}">
        <p14:creationId xmlns:p14="http://schemas.microsoft.com/office/powerpoint/2010/main" val="300413299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How to prepare </a:t>
            </a:r>
            <a:r>
              <a:rPr lang="en-US" dirty="0" err="1"/>
              <a:t>V</a:t>
            </a:r>
            <a:r>
              <a:rPr lang="en-US" dirty="0" err="1" smtClean="0"/>
              <a:t>iz</a:t>
            </a:r>
            <a:endParaRPr lang="en-US" dirty="0"/>
          </a:p>
        </p:txBody>
      </p:sp>
      <p:sp>
        <p:nvSpPr>
          <p:cNvPr id="4" name="Rectangle 3"/>
          <p:cNvSpPr/>
          <p:nvPr/>
        </p:nvSpPr>
        <p:spPr bwMode="auto">
          <a:xfrm>
            <a:off x="2083633" y="1394086"/>
            <a:ext cx="1304145" cy="674558"/>
          </a:xfrm>
          <a:prstGeom prst="rect">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bg1">
                    <a:lumMod val="85000"/>
                  </a:schemeClr>
                </a:solidFill>
                <a:effectLst/>
                <a:latin typeface="Arial" charset="0"/>
                <a:ea typeface="ＭＳ Ｐゴシック" pitchFamily="1" charset="-128"/>
              </a:rPr>
              <a:t>Raw data</a:t>
            </a:r>
          </a:p>
        </p:txBody>
      </p:sp>
      <p:sp>
        <p:nvSpPr>
          <p:cNvPr id="5" name="Rounded Rectangle 4"/>
          <p:cNvSpPr/>
          <p:nvPr/>
        </p:nvSpPr>
        <p:spPr bwMode="auto">
          <a:xfrm>
            <a:off x="479685" y="1401580"/>
            <a:ext cx="1304145" cy="674558"/>
          </a:xfrm>
          <a:prstGeom prst="roundRect">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Get raw data</a:t>
            </a:r>
          </a:p>
        </p:txBody>
      </p:sp>
      <p:sp>
        <p:nvSpPr>
          <p:cNvPr id="6" name="Rounded Rectangle 5"/>
          <p:cNvSpPr/>
          <p:nvPr/>
        </p:nvSpPr>
        <p:spPr bwMode="auto">
          <a:xfrm>
            <a:off x="1783830" y="2518348"/>
            <a:ext cx="1573967" cy="1054308"/>
          </a:xfrm>
          <a:prstGeom prst="roundRect">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Process into what</a:t>
            </a:r>
            <a:r>
              <a:rPr kumimoji="0" lang="en-US" sz="2000" b="0" i="0" u="none" strike="noStrike" cap="none" normalizeH="0" dirty="0" smtClean="0">
                <a:ln>
                  <a:noFill/>
                </a:ln>
                <a:solidFill>
                  <a:schemeClr val="bg1">
                    <a:lumMod val="85000"/>
                  </a:schemeClr>
                </a:solidFill>
                <a:effectLst/>
                <a:latin typeface="Arial" charset="0"/>
                <a:ea typeface="ＭＳ Ｐゴシック" pitchFamily="1" charset="-128"/>
              </a:rPr>
              <a:t> we want</a:t>
            </a:r>
            <a:endPar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7" name="Rounded Rectangle 6"/>
          <p:cNvSpPr/>
          <p:nvPr/>
        </p:nvSpPr>
        <p:spPr bwMode="auto">
          <a:xfrm>
            <a:off x="3387778" y="4102309"/>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effectLst/>
                <a:latin typeface="Arial" charset="0"/>
                <a:ea typeface="ＭＳ Ｐゴシック" pitchFamily="1" charset="-128"/>
              </a:rPr>
              <a:t>Prepare proper format</a:t>
            </a:r>
          </a:p>
        </p:txBody>
      </p:sp>
      <p:sp>
        <p:nvSpPr>
          <p:cNvPr id="8" name="Rectangle 7"/>
          <p:cNvSpPr/>
          <p:nvPr/>
        </p:nvSpPr>
        <p:spPr bwMode="auto">
          <a:xfrm>
            <a:off x="3927423" y="2708222"/>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effectLst/>
                <a:latin typeface="Arial" charset="0"/>
                <a:ea typeface="ＭＳ Ｐゴシック" pitchFamily="1" charset="-128"/>
              </a:rPr>
              <a:t>Data we want</a:t>
            </a:r>
          </a:p>
        </p:txBody>
      </p:sp>
      <p:sp>
        <p:nvSpPr>
          <p:cNvPr id="9" name="Rectangle 8"/>
          <p:cNvSpPr/>
          <p:nvPr/>
        </p:nvSpPr>
        <p:spPr bwMode="auto">
          <a:xfrm>
            <a:off x="5743731" y="4292184"/>
            <a:ext cx="1034322" cy="674558"/>
          </a:xfrm>
          <a:prstGeom prst="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bg1">
                    <a:lumMod val="85000"/>
                  </a:schemeClr>
                </a:solidFill>
                <a:effectLst/>
                <a:latin typeface="Arial" charset="0"/>
                <a:ea typeface="ＭＳ Ｐゴシック" pitchFamily="1" charset="-128"/>
              </a:rPr>
              <a:t>Data in</a:t>
            </a:r>
            <a:r>
              <a:rPr kumimoji="0" lang="en-US" sz="1800" b="0" i="0" u="none" strike="noStrike" cap="none" normalizeH="0" dirty="0" smtClean="0">
                <a:ln>
                  <a:noFill/>
                </a:ln>
                <a:solidFill>
                  <a:schemeClr val="bg1">
                    <a:lumMod val="85000"/>
                  </a:schemeClr>
                </a:solidFill>
                <a:effectLst/>
                <a:latin typeface="Arial" charset="0"/>
                <a:ea typeface="ＭＳ Ｐゴシック" pitchFamily="1" charset="-128"/>
              </a:rPr>
              <a:t> format</a:t>
            </a:r>
            <a:endParaRPr kumimoji="0" lang="en-US" sz="18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10" name="Rounded Rectangle 9"/>
          <p:cNvSpPr/>
          <p:nvPr/>
        </p:nvSpPr>
        <p:spPr bwMode="auto">
          <a:xfrm>
            <a:off x="4961745" y="5309017"/>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lang="en-US" sz="2000" dirty="0" smtClean="0"/>
              <a:t>Render</a:t>
            </a:r>
            <a:r>
              <a:rPr kumimoji="0" lang="en-US" sz="2000" b="0" i="0" u="none" strike="noStrike" cap="none" normalizeH="0" baseline="0" dirty="0" smtClean="0">
                <a:ln>
                  <a:noFill/>
                </a:ln>
                <a:solidFill>
                  <a:schemeClr val="tx1"/>
                </a:solidFill>
                <a:effectLst/>
                <a:latin typeface="Arial" charset="0"/>
                <a:ea typeface="ＭＳ Ｐゴシック" pitchFamily="1" charset="-128"/>
              </a:rPr>
              <a:t> into </a:t>
            </a:r>
            <a:r>
              <a:rPr kumimoji="0" lang="en-US" sz="2000" b="0" i="0" u="none" strike="noStrike" cap="none" normalizeH="0" baseline="0" dirty="0" err="1" smtClean="0">
                <a:ln>
                  <a:noFill/>
                </a:ln>
                <a:solidFill>
                  <a:schemeClr val="tx1"/>
                </a:solidFill>
                <a:effectLst/>
                <a:latin typeface="Arial" charset="0"/>
                <a:ea typeface="ＭＳ Ｐゴシック" pitchFamily="1" charset="-128"/>
              </a:rPr>
              <a:t>viz</a:t>
            </a:r>
            <a:endParaRPr kumimoji="0" lang="en-US" sz="20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Oval 10"/>
          <p:cNvSpPr/>
          <p:nvPr/>
        </p:nvSpPr>
        <p:spPr bwMode="auto">
          <a:xfrm>
            <a:off x="7510072" y="5378971"/>
            <a:ext cx="1064302" cy="914399"/>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800" b="0" i="0" u="none" strike="noStrike" cap="none" normalizeH="0" baseline="0" dirty="0" err="1" smtClean="0">
                <a:ln>
                  <a:noFill/>
                </a:ln>
                <a:solidFill>
                  <a:schemeClr val="tx1"/>
                </a:solidFill>
                <a:effectLst/>
                <a:latin typeface="Arial" charset="0"/>
                <a:ea typeface="ＭＳ Ｐゴシック" pitchFamily="1" charset="-128"/>
              </a:rPr>
              <a:t>Viz</a:t>
            </a:r>
            <a:r>
              <a:rPr kumimoji="0" lang="en-US" sz="2800" b="0" i="0" u="none" strike="noStrike" cap="none" normalizeH="0" baseline="0" dirty="0" smtClean="0">
                <a:ln>
                  <a:noFill/>
                </a:ln>
                <a:solidFill>
                  <a:schemeClr val="tx1"/>
                </a:solidFill>
                <a:effectLst/>
                <a:latin typeface="Arial" charset="0"/>
                <a:ea typeface="ＭＳ Ｐゴシック" pitchFamily="1" charset="-128"/>
              </a:rPr>
              <a:t> </a:t>
            </a:r>
          </a:p>
        </p:txBody>
      </p:sp>
      <p:cxnSp>
        <p:nvCxnSpPr>
          <p:cNvPr id="13" name="Straight Arrow Connector 12"/>
          <p:cNvCxnSpPr/>
          <p:nvPr/>
        </p:nvCxnSpPr>
        <p:spPr bwMode="auto">
          <a:xfrm>
            <a:off x="1783830" y="2076138"/>
            <a:ext cx="119921" cy="442210"/>
          </a:xfrm>
          <a:prstGeom prst="straightConnector1">
            <a:avLst/>
          </a:prstGeom>
          <a:noFill/>
          <a:ln w="9525" cap="flat" cmpd="sng" algn="ctr">
            <a:solidFill>
              <a:schemeClr val="bg1">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 name="Straight Arrow Connector 14"/>
          <p:cNvCxnSpPr/>
          <p:nvPr/>
        </p:nvCxnSpPr>
        <p:spPr bwMode="auto">
          <a:xfrm>
            <a:off x="3297836" y="3531433"/>
            <a:ext cx="239843" cy="570876"/>
          </a:xfrm>
          <a:prstGeom prst="straightConnector1">
            <a:avLst/>
          </a:prstGeom>
          <a:noFill/>
          <a:ln w="9525" cap="flat" cmpd="sng" algn="ctr">
            <a:solidFill>
              <a:schemeClr val="bg1">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7" name="Straight Arrow Connector 16"/>
          <p:cNvCxnSpPr/>
          <p:nvPr/>
        </p:nvCxnSpPr>
        <p:spPr bwMode="auto">
          <a:xfrm>
            <a:off x="4901784" y="5087912"/>
            <a:ext cx="119921" cy="221105"/>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9" name="Straight Arrow Connector 18"/>
          <p:cNvCxnSpPr>
            <a:endCxn id="4" idx="1"/>
          </p:cNvCxnSpPr>
          <p:nvPr/>
        </p:nvCxnSpPr>
        <p:spPr bwMode="auto">
          <a:xfrm flipV="1">
            <a:off x="1783830" y="1731365"/>
            <a:ext cx="299803" cy="7494"/>
          </a:xfrm>
          <a:prstGeom prst="straightConnector1">
            <a:avLst/>
          </a:prstGeom>
          <a:noFill/>
          <a:ln w="9525" cap="flat" cmpd="sng" algn="ctr">
            <a:solidFill>
              <a:schemeClr val="bg1">
                <a:lumMod val="7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1" name="Straight Arrow Connector 20"/>
          <p:cNvCxnSpPr>
            <a:endCxn id="8" idx="1"/>
          </p:cNvCxnSpPr>
          <p:nvPr/>
        </p:nvCxnSpPr>
        <p:spPr bwMode="auto">
          <a:xfrm flipV="1">
            <a:off x="3387777" y="3045501"/>
            <a:ext cx="539646" cy="7495"/>
          </a:xfrm>
          <a:prstGeom prst="straightConnector1">
            <a:avLst/>
          </a:prstGeom>
          <a:noFill/>
          <a:ln w="9525" cap="flat" cmpd="sng" algn="ctr">
            <a:solidFill>
              <a:schemeClr val="bg1">
                <a:lumMod val="7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3" name="Straight Arrow Connector 22"/>
          <p:cNvCxnSpPr/>
          <p:nvPr/>
        </p:nvCxnSpPr>
        <p:spPr bwMode="auto">
          <a:xfrm>
            <a:off x="5006715" y="4586991"/>
            <a:ext cx="742013" cy="0"/>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5" name="Straight Arrow Connector 24"/>
          <p:cNvCxnSpPr>
            <a:endCxn id="11" idx="2"/>
          </p:cNvCxnSpPr>
          <p:nvPr/>
        </p:nvCxnSpPr>
        <p:spPr bwMode="auto">
          <a:xfrm>
            <a:off x="6523220" y="5808688"/>
            <a:ext cx="986852" cy="27483"/>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7" name="Straight Arrow Connector 26"/>
          <p:cNvCxnSpPr>
            <a:endCxn id="6" idx="0"/>
          </p:cNvCxnSpPr>
          <p:nvPr/>
        </p:nvCxnSpPr>
        <p:spPr bwMode="auto">
          <a:xfrm>
            <a:off x="2570813" y="2068644"/>
            <a:ext cx="1" cy="449704"/>
          </a:xfrm>
          <a:prstGeom prst="straightConnector1">
            <a:avLst/>
          </a:prstGeom>
          <a:noFill/>
          <a:ln w="9525" cap="flat" cmpd="sng" algn="ctr">
            <a:solidFill>
              <a:schemeClr val="bg1">
                <a:lumMod val="7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0" name="Straight Arrow Connector 29"/>
          <p:cNvCxnSpPr/>
          <p:nvPr/>
        </p:nvCxnSpPr>
        <p:spPr bwMode="auto">
          <a:xfrm>
            <a:off x="4454577" y="3382780"/>
            <a:ext cx="0" cy="719529"/>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1" name="Straight Arrow Connector 30"/>
          <p:cNvCxnSpPr/>
          <p:nvPr/>
        </p:nvCxnSpPr>
        <p:spPr bwMode="auto">
          <a:xfrm>
            <a:off x="6036039" y="4966742"/>
            <a:ext cx="0" cy="342275"/>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328634636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228600"/>
            <a:ext cx="8718758" cy="714375"/>
          </a:xfrm>
        </p:spPr>
        <p:txBody>
          <a:bodyPr anchor="ctr"/>
          <a:lstStyle/>
          <a:p>
            <a:pPr algn="ctr"/>
            <a:r>
              <a:rPr lang="en-US" dirty="0"/>
              <a:t>How to </a:t>
            </a:r>
            <a:r>
              <a:rPr lang="en-US" dirty="0" smtClean="0"/>
              <a:t>use </a:t>
            </a:r>
            <a:r>
              <a:rPr lang="en-US" dirty="0"/>
              <a:t>Rayon to prepare </a:t>
            </a:r>
            <a:r>
              <a:rPr lang="en-US" dirty="0" err="1"/>
              <a:t>viz</a:t>
            </a:r>
            <a:endParaRPr lang="en-US" dirty="0"/>
          </a:p>
        </p:txBody>
      </p:sp>
      <p:sp>
        <p:nvSpPr>
          <p:cNvPr id="4" name="Rectangle 3"/>
          <p:cNvSpPr/>
          <p:nvPr/>
        </p:nvSpPr>
        <p:spPr bwMode="auto">
          <a:xfrm>
            <a:off x="2083633" y="1394086"/>
            <a:ext cx="1304145" cy="674558"/>
          </a:xfrm>
          <a:prstGeom prst="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bg1">
                    <a:lumMod val="85000"/>
                  </a:schemeClr>
                </a:solidFill>
                <a:effectLst/>
                <a:latin typeface="Arial" charset="0"/>
                <a:ea typeface="ＭＳ Ｐゴシック" pitchFamily="1" charset="-128"/>
              </a:rPr>
              <a:t>File.rw</a:t>
            </a:r>
          </a:p>
        </p:txBody>
      </p:sp>
      <p:sp>
        <p:nvSpPr>
          <p:cNvPr id="5" name="Rounded Rectangle 4"/>
          <p:cNvSpPr/>
          <p:nvPr/>
        </p:nvSpPr>
        <p:spPr bwMode="auto">
          <a:xfrm>
            <a:off x="479685" y="1401580"/>
            <a:ext cx="1304145" cy="674558"/>
          </a:xfrm>
          <a:prstGeom prst="round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err="1" smtClean="0">
                <a:ln>
                  <a:noFill/>
                </a:ln>
                <a:solidFill>
                  <a:schemeClr val="bg1">
                    <a:lumMod val="85000"/>
                  </a:schemeClr>
                </a:solidFill>
                <a:effectLst/>
                <a:latin typeface="Arial" charset="0"/>
                <a:ea typeface="ＭＳ Ｐゴシック" pitchFamily="1" charset="-128"/>
              </a:rPr>
              <a:t>rwfilter</a:t>
            </a:r>
            <a:endPar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6" name="Rounded Rectangle 5"/>
          <p:cNvSpPr/>
          <p:nvPr/>
        </p:nvSpPr>
        <p:spPr bwMode="auto">
          <a:xfrm>
            <a:off x="1783830" y="2518348"/>
            <a:ext cx="1573967" cy="1054308"/>
          </a:xfrm>
          <a:prstGeom prst="round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err="1" smtClean="0">
                <a:ln>
                  <a:noFill/>
                </a:ln>
                <a:solidFill>
                  <a:schemeClr val="bg1">
                    <a:lumMod val="85000"/>
                  </a:schemeClr>
                </a:solidFill>
                <a:effectLst/>
                <a:latin typeface="Arial" charset="0"/>
                <a:ea typeface="ＭＳ Ｐゴシック" pitchFamily="1" charset="-128"/>
              </a:rPr>
              <a:t>Rwcount</a:t>
            </a: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 </a:t>
            </a:r>
            <a:r>
              <a:rPr kumimoji="0" lang="en-US" sz="2000" b="0" i="0" u="none" strike="noStrike" cap="none" normalizeH="0" baseline="0" dirty="0" err="1" smtClean="0">
                <a:ln>
                  <a:noFill/>
                </a:ln>
                <a:solidFill>
                  <a:schemeClr val="bg1">
                    <a:lumMod val="85000"/>
                  </a:schemeClr>
                </a:solidFill>
                <a:effectLst/>
                <a:latin typeface="Arial" charset="0"/>
                <a:ea typeface="ＭＳ Ｐゴシック" pitchFamily="1" charset="-128"/>
              </a:rPr>
              <a:t>rwuniq</a:t>
            </a: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 </a:t>
            </a:r>
            <a:r>
              <a:rPr kumimoji="0" lang="en-US" sz="2000" b="0" i="0" u="none" strike="noStrike" cap="none" normalizeH="0" baseline="0" dirty="0" err="1" smtClean="0">
                <a:ln>
                  <a:noFill/>
                </a:ln>
                <a:solidFill>
                  <a:schemeClr val="bg1">
                    <a:lumMod val="85000"/>
                  </a:schemeClr>
                </a:solidFill>
                <a:effectLst/>
                <a:latin typeface="Arial" charset="0"/>
                <a:ea typeface="ＭＳ Ｐゴシック" pitchFamily="1" charset="-128"/>
              </a:rPr>
              <a:t>rwstats</a:t>
            </a: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a:t>
            </a:r>
          </a:p>
        </p:txBody>
      </p:sp>
      <p:sp>
        <p:nvSpPr>
          <p:cNvPr id="7" name="Rounded Rectangle 6"/>
          <p:cNvSpPr/>
          <p:nvPr/>
        </p:nvSpPr>
        <p:spPr bwMode="auto">
          <a:xfrm>
            <a:off x="3387778" y="4102309"/>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sort</a:t>
            </a:r>
          </a:p>
        </p:txBody>
      </p:sp>
      <p:sp>
        <p:nvSpPr>
          <p:cNvPr id="8" name="Rectangle 7"/>
          <p:cNvSpPr/>
          <p:nvPr/>
        </p:nvSpPr>
        <p:spPr bwMode="auto">
          <a:xfrm>
            <a:off x="3927423" y="2708222"/>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File.txt</a:t>
            </a:r>
          </a:p>
        </p:txBody>
      </p:sp>
      <p:sp>
        <p:nvSpPr>
          <p:cNvPr id="9" name="Rectangle 8"/>
          <p:cNvSpPr/>
          <p:nvPr/>
        </p:nvSpPr>
        <p:spPr bwMode="auto">
          <a:xfrm>
            <a:off x="5743731" y="4292184"/>
            <a:ext cx="1034322" cy="674558"/>
          </a:xfrm>
          <a:prstGeom prst="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bg1">
                    <a:lumMod val="85000"/>
                  </a:schemeClr>
                </a:solidFill>
                <a:effectLst/>
                <a:latin typeface="Arial" charset="0"/>
                <a:ea typeface="ＭＳ Ｐゴシック" pitchFamily="1" charset="-128"/>
              </a:rPr>
              <a:t>File2.txt</a:t>
            </a:r>
          </a:p>
        </p:txBody>
      </p:sp>
      <p:sp>
        <p:nvSpPr>
          <p:cNvPr id="10" name="Rounded Rectangle 9"/>
          <p:cNvSpPr/>
          <p:nvPr/>
        </p:nvSpPr>
        <p:spPr bwMode="auto">
          <a:xfrm>
            <a:off x="4961745" y="5309017"/>
            <a:ext cx="1933730"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err="1" smtClean="0">
                <a:ln>
                  <a:noFill/>
                </a:ln>
                <a:solidFill>
                  <a:schemeClr val="tx1"/>
                </a:solidFill>
                <a:effectLst/>
                <a:latin typeface="Arial" charset="0"/>
                <a:ea typeface="ＭＳ Ｐゴシック" pitchFamily="1" charset="-128"/>
              </a:rPr>
              <a:t>Ry</a:t>
            </a:r>
            <a:r>
              <a:rPr kumimoji="0" lang="en-US" sz="2000" b="0" i="0" u="none" strike="noStrike" cap="none" normalizeH="0" baseline="0" dirty="0" smtClean="0">
                <a:ln>
                  <a:noFill/>
                </a:ln>
                <a:solidFill>
                  <a:schemeClr val="tx1"/>
                </a:solidFill>
                <a:effectLst/>
                <a:latin typeface="Arial" charset="0"/>
                <a:ea typeface="ＭＳ Ｐゴシック" pitchFamily="1" charset="-128"/>
              </a:rPr>
              <a:t>&lt;whatever&gt;</a:t>
            </a:r>
          </a:p>
        </p:txBody>
      </p:sp>
      <p:sp>
        <p:nvSpPr>
          <p:cNvPr id="11" name="Oval 10"/>
          <p:cNvSpPr/>
          <p:nvPr/>
        </p:nvSpPr>
        <p:spPr bwMode="auto">
          <a:xfrm>
            <a:off x="7510072" y="5378971"/>
            <a:ext cx="1409076" cy="914399"/>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Viz.png</a:t>
            </a:r>
          </a:p>
        </p:txBody>
      </p:sp>
      <p:cxnSp>
        <p:nvCxnSpPr>
          <p:cNvPr id="13" name="Straight Arrow Connector 12"/>
          <p:cNvCxnSpPr/>
          <p:nvPr/>
        </p:nvCxnSpPr>
        <p:spPr bwMode="auto">
          <a:xfrm>
            <a:off x="1783830" y="2076138"/>
            <a:ext cx="119921" cy="442210"/>
          </a:xfrm>
          <a:prstGeom prst="straightConnector1">
            <a:avLst/>
          </a:prstGeom>
          <a:noFill/>
          <a:ln w="9525" cap="flat" cmpd="sng" algn="ctr">
            <a:solidFill>
              <a:schemeClr val="bg1">
                <a:lumMod val="8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 name="Straight Arrow Connector 14"/>
          <p:cNvCxnSpPr/>
          <p:nvPr/>
        </p:nvCxnSpPr>
        <p:spPr bwMode="auto">
          <a:xfrm>
            <a:off x="3297836" y="3531433"/>
            <a:ext cx="239843" cy="570876"/>
          </a:xfrm>
          <a:prstGeom prst="straightConnector1">
            <a:avLst/>
          </a:prstGeom>
          <a:noFill/>
          <a:ln w="9525" cap="flat" cmpd="sng" algn="ctr">
            <a:solidFill>
              <a:schemeClr val="bg1">
                <a:lumMod val="8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7" name="Straight Arrow Connector 16"/>
          <p:cNvCxnSpPr/>
          <p:nvPr/>
        </p:nvCxnSpPr>
        <p:spPr bwMode="auto">
          <a:xfrm>
            <a:off x="4901784" y="5087912"/>
            <a:ext cx="119921" cy="221105"/>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9" name="Straight Arrow Connector 18"/>
          <p:cNvCxnSpPr>
            <a:endCxn id="4" idx="1"/>
          </p:cNvCxnSpPr>
          <p:nvPr/>
        </p:nvCxnSpPr>
        <p:spPr bwMode="auto">
          <a:xfrm flipV="1">
            <a:off x="1783830" y="1731365"/>
            <a:ext cx="299803" cy="7494"/>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1" name="Straight Arrow Connector 20"/>
          <p:cNvCxnSpPr>
            <a:endCxn id="8" idx="1"/>
          </p:cNvCxnSpPr>
          <p:nvPr/>
        </p:nvCxnSpPr>
        <p:spPr bwMode="auto">
          <a:xfrm flipV="1">
            <a:off x="3387777" y="3045501"/>
            <a:ext cx="539646" cy="7495"/>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3" name="Straight Arrow Connector 22"/>
          <p:cNvCxnSpPr/>
          <p:nvPr/>
        </p:nvCxnSpPr>
        <p:spPr bwMode="auto">
          <a:xfrm>
            <a:off x="5006715" y="4586991"/>
            <a:ext cx="742013" cy="0"/>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5" name="Straight Arrow Connector 24"/>
          <p:cNvCxnSpPr>
            <a:stCxn id="10" idx="3"/>
            <a:endCxn id="11" idx="2"/>
          </p:cNvCxnSpPr>
          <p:nvPr/>
        </p:nvCxnSpPr>
        <p:spPr bwMode="auto">
          <a:xfrm>
            <a:off x="6895475" y="5836171"/>
            <a:ext cx="614597" cy="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7" name="Straight Arrow Connector 26"/>
          <p:cNvCxnSpPr>
            <a:endCxn id="6" idx="0"/>
          </p:cNvCxnSpPr>
          <p:nvPr/>
        </p:nvCxnSpPr>
        <p:spPr bwMode="auto">
          <a:xfrm>
            <a:off x="2570813" y="2068644"/>
            <a:ext cx="1" cy="449704"/>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0" name="Straight Arrow Connector 29"/>
          <p:cNvCxnSpPr/>
          <p:nvPr/>
        </p:nvCxnSpPr>
        <p:spPr bwMode="auto">
          <a:xfrm>
            <a:off x="4454577" y="3382780"/>
            <a:ext cx="0" cy="719529"/>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1" name="Straight Arrow Connector 30"/>
          <p:cNvCxnSpPr/>
          <p:nvPr/>
        </p:nvCxnSpPr>
        <p:spPr bwMode="auto">
          <a:xfrm>
            <a:off x="6036039" y="4966742"/>
            <a:ext cx="0" cy="34227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389790955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 the output as you want it: alpha</a:t>
            </a:r>
            <a:endParaRPr lang="en-US" dirty="0"/>
          </a:p>
        </p:txBody>
      </p:sp>
      <p:sp>
        <p:nvSpPr>
          <p:cNvPr id="4" name="Content Placeholder 3"/>
          <p:cNvSpPr>
            <a:spLocks noGrp="1"/>
          </p:cNvSpPr>
          <p:nvPr>
            <p:ph sz="half" idx="1"/>
          </p:nvPr>
        </p:nvSpPr>
        <p:spPr/>
        <p:txBody>
          <a:bodyPr/>
          <a:lstStyle/>
          <a:p>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 </a:t>
            </a:r>
            <a:r>
              <a:rPr lang="en-US" sz="1200" dirty="0">
                <a:latin typeface="Courier New" pitchFamily="49" charset="0"/>
                <a:cs typeface="Courier New" pitchFamily="49" charset="0"/>
              </a:rPr>
              <a:t>Bar chart of continent </a:t>
            </a:r>
            <a:r>
              <a:rPr lang="en-US" sz="1200" dirty="0" smtClean="0">
                <a:latin typeface="Courier New" pitchFamily="49" charset="0"/>
                <a:cs typeface="Courier New" pitchFamily="49" charset="0"/>
              </a:rPr>
              <a:t>populations</a:t>
            </a: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sort barchart-cont.txt | \</a:t>
            </a:r>
          </a:p>
          <a:p>
            <a:r>
              <a:rPr lang="en-US" sz="1200" dirty="0" err="1" smtClean="0">
                <a:latin typeface="Courier New" pitchFamily="49" charset="0"/>
                <a:cs typeface="Courier New" pitchFamily="49" charset="0"/>
              </a:rPr>
              <a:t>rycategories</a:t>
            </a:r>
            <a:r>
              <a:rPr lang="en-US" sz="1200" dirty="0" smtClean="0">
                <a:latin typeface="Courier New" pitchFamily="49" charset="0"/>
                <a:cs typeface="Courier New" pitchFamily="49" charset="0"/>
              </a:rPr>
              <a:t> </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--title="Populations of the seven continents" \</a:t>
            </a:r>
          </a:p>
          <a:p>
            <a:r>
              <a:rPr lang="en-US" sz="1200" dirty="0">
                <a:latin typeface="Courier New" pitchFamily="49" charset="0"/>
                <a:cs typeface="Courier New" pitchFamily="49" charset="0"/>
              </a:rPr>
              <a:t>        --caption="Continents"   \</a:t>
            </a:r>
          </a:p>
          <a:p>
            <a:r>
              <a:rPr lang="en-US" sz="1200" dirty="0">
                <a:latin typeface="Courier New" pitchFamily="49" charset="0"/>
                <a:cs typeface="Courier New" pitchFamily="49" charset="0"/>
              </a:rPr>
              <a:t>        --left-label="Population count" \</a:t>
            </a:r>
          </a:p>
          <a:p>
            <a:r>
              <a:rPr lang="en-US" sz="1200" dirty="0">
                <a:latin typeface="Courier New" pitchFamily="49" charset="0"/>
                <a:cs typeface="Courier New" pitchFamily="49" charset="0"/>
              </a:rPr>
              <a:t>        --bottom-label=" "      \</a:t>
            </a:r>
          </a:p>
          <a:p>
            <a:r>
              <a:rPr lang="en-US" sz="1200" dirty="0">
                <a:latin typeface="Courier New" pitchFamily="49" charset="0"/>
                <a:cs typeface="Courier New" pitchFamily="49" charset="0"/>
              </a:rPr>
              <a:t>        --output-path </a:t>
            </a:r>
            <a:r>
              <a:rPr lang="en-US" sz="1200" dirty="0" smtClean="0">
                <a:latin typeface="Courier New" pitchFamily="49" charset="0"/>
                <a:cs typeface="Courier New" pitchFamily="49" charset="0"/>
              </a:rPr>
              <a:t>bar-cont-annot-sortalpha.png</a:t>
            </a:r>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4761672" y="1144657"/>
            <a:ext cx="3810000" cy="3810000"/>
          </a:xfrm>
          <a:ln>
            <a:solidFill>
              <a:schemeClr val="tx1"/>
            </a:solidFill>
          </a:ln>
        </p:spPr>
      </p:pic>
    </p:spTree>
    <p:extLst>
      <p:ext uri="{BB962C8B-B14F-4D97-AF65-F5344CB8AC3E}">
        <p14:creationId xmlns:p14="http://schemas.microsoft.com/office/powerpoint/2010/main" val="32245454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 the output as you want </a:t>
            </a:r>
            <a:r>
              <a:rPr lang="en-US" dirty="0" err="1" smtClean="0"/>
              <a:t>it:numeric</a:t>
            </a:r>
            <a:endParaRPr lang="en-US" dirty="0"/>
          </a:p>
        </p:txBody>
      </p:sp>
      <p:sp>
        <p:nvSpPr>
          <p:cNvPr id="3" name="Content Placeholder 2"/>
          <p:cNvSpPr>
            <a:spLocks noGrp="1"/>
          </p:cNvSpPr>
          <p:nvPr>
            <p:ph sz="half" idx="1"/>
          </p:nvPr>
        </p:nvSpPr>
        <p:spPr>
          <a:xfrm>
            <a:off x="304800" y="1143000"/>
            <a:ext cx="4515678" cy="5105400"/>
          </a:xfrm>
        </p:spPr>
        <p:txBody>
          <a:bodyPr/>
          <a:lstStyle/>
          <a:p>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Bar chart of continent populations</a:t>
            </a:r>
          </a:p>
          <a:p>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sort </a:t>
            </a:r>
            <a:r>
              <a:rPr lang="en-US" sz="1400" dirty="0">
                <a:latin typeface="Courier New" pitchFamily="49" charset="0"/>
                <a:cs typeface="Courier New" pitchFamily="49" charset="0"/>
              </a:rPr>
              <a:t>--numeric-sort \</a:t>
            </a:r>
          </a:p>
          <a:p>
            <a:r>
              <a:rPr lang="en-US" sz="1400" dirty="0">
                <a:latin typeface="Courier New" pitchFamily="49" charset="0"/>
                <a:cs typeface="Courier New" pitchFamily="49" charset="0"/>
              </a:rPr>
              <a:t>        --key=2 \</a:t>
            </a:r>
          </a:p>
          <a:p>
            <a:r>
              <a:rPr lang="en-US" sz="1400" dirty="0">
                <a:latin typeface="Courier New" pitchFamily="49" charset="0"/>
                <a:cs typeface="Courier New" pitchFamily="49" charset="0"/>
              </a:rPr>
              <a:t>        --field-separator="|" \</a:t>
            </a:r>
          </a:p>
          <a:p>
            <a:r>
              <a:rPr lang="en-US" sz="1400" dirty="0">
                <a:latin typeface="Courier New" pitchFamily="49" charset="0"/>
                <a:cs typeface="Courier New" pitchFamily="49" charset="0"/>
              </a:rPr>
              <a:t>        --reverse \</a:t>
            </a:r>
          </a:p>
          <a:p>
            <a:r>
              <a:rPr lang="en-US" sz="1400" dirty="0">
                <a:latin typeface="Courier New" pitchFamily="49" charset="0"/>
                <a:cs typeface="Courier New" pitchFamily="49" charset="0"/>
              </a:rPr>
              <a:t>        barchart-cont.txt | \</a:t>
            </a:r>
          </a:p>
          <a:p>
            <a:r>
              <a:rPr lang="en-US" sz="1400" dirty="0" err="1" smtClean="0">
                <a:latin typeface="Courier New" pitchFamily="49" charset="0"/>
                <a:cs typeface="Courier New" pitchFamily="49" charset="0"/>
              </a:rPr>
              <a:t>rycategories</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--title="Populations of the seven continents" \</a:t>
            </a:r>
          </a:p>
          <a:p>
            <a:r>
              <a:rPr lang="en-US" sz="1400" dirty="0">
                <a:latin typeface="Courier New" pitchFamily="49" charset="0"/>
                <a:cs typeface="Courier New" pitchFamily="49" charset="0"/>
              </a:rPr>
              <a:t>        --caption="Continents"   \</a:t>
            </a:r>
          </a:p>
          <a:p>
            <a:r>
              <a:rPr lang="en-US" sz="1400" dirty="0">
                <a:latin typeface="Courier New" pitchFamily="49" charset="0"/>
                <a:cs typeface="Courier New" pitchFamily="49" charset="0"/>
              </a:rPr>
              <a:t>        --left-label="Population count" \</a:t>
            </a:r>
          </a:p>
          <a:p>
            <a:r>
              <a:rPr lang="en-US" sz="1400" dirty="0">
                <a:latin typeface="Courier New" pitchFamily="49" charset="0"/>
                <a:cs typeface="Courier New" pitchFamily="49" charset="0"/>
              </a:rPr>
              <a:t>        --bottom-label=" "      \</a:t>
            </a:r>
          </a:p>
          <a:p>
            <a:r>
              <a:rPr lang="en-US" sz="1400" dirty="0">
                <a:latin typeface="Courier New" pitchFamily="49" charset="0"/>
                <a:cs typeface="Courier New" pitchFamily="49" charset="0"/>
              </a:rPr>
              <a:t>        --output-path </a:t>
            </a:r>
            <a:r>
              <a:rPr lang="en-US" sz="1400" dirty="0" smtClean="0">
                <a:latin typeface="Courier New" pitchFamily="49" charset="0"/>
                <a:cs typeface="Courier New" pitchFamily="49" charset="0"/>
              </a:rPr>
              <a:t>bar-cont-pop-annot-sortnum.png</a:t>
            </a:r>
            <a:endParaRPr lang="en-US" sz="1400" dirty="0">
              <a:latin typeface="Courier New" pitchFamily="49" charset="0"/>
              <a:cs typeface="Courier New" pitchFamily="49" charset="0"/>
            </a:endParaRPr>
          </a:p>
          <a:p>
            <a:endParaRPr lang="en-US" sz="1400" dirty="0">
              <a:latin typeface="Courier New" pitchFamily="49" charset="0"/>
              <a:cs typeface="Courier New" pitchFamily="49" charset="0"/>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4930637" y="1810578"/>
            <a:ext cx="3810000" cy="3810000"/>
          </a:xfrm>
          <a:ln>
            <a:solidFill>
              <a:schemeClr val="tx1"/>
            </a:solidFill>
          </a:ln>
        </p:spPr>
      </p:pic>
    </p:spTree>
    <p:extLst>
      <p:ext uri="{BB962C8B-B14F-4D97-AF65-F5344CB8AC3E}">
        <p14:creationId xmlns:p14="http://schemas.microsoft.com/office/powerpoint/2010/main" val="308973853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 the multi-column input file</a:t>
            </a:r>
            <a:endParaRPr lang="en-US" dirty="0"/>
          </a:p>
        </p:txBody>
      </p:sp>
      <p:sp>
        <p:nvSpPr>
          <p:cNvPr id="5" name="Rectangle 4"/>
          <p:cNvSpPr/>
          <p:nvPr/>
        </p:nvSpPr>
        <p:spPr>
          <a:xfrm>
            <a:off x="655320" y="1188720"/>
            <a:ext cx="7193280" cy="4782848"/>
          </a:xfrm>
          <a:prstGeom prst="rect">
            <a:avLst/>
          </a:prstGeom>
          <a:ln>
            <a:solidFill>
              <a:schemeClr val="accent1"/>
            </a:solidFill>
          </a:ln>
        </p:spPr>
        <p:txBody>
          <a:bodyPr wrap="square">
            <a:spAutoFit/>
          </a:bodyPr>
          <a:lstStyle/>
          <a:p>
            <a:r>
              <a:rPr lang="en-US" sz="2400" dirty="0" smtClean="0">
                <a:latin typeface="Courier New" pitchFamily="49" charset="0"/>
                <a:cs typeface="Courier New" pitchFamily="49" charset="0"/>
              </a:rPr>
              <a:t>$ </a:t>
            </a:r>
            <a:r>
              <a:rPr lang="en-US" sz="2400" dirty="0">
                <a:latin typeface="Courier New" pitchFamily="49" charset="0"/>
                <a:cs typeface="Courier New" pitchFamily="49" charset="0"/>
              </a:rPr>
              <a:t>cat barchart-cont.txt</a:t>
            </a:r>
          </a:p>
          <a:p>
            <a:r>
              <a:rPr lang="en-US" sz="2400" dirty="0">
                <a:latin typeface="Courier New" pitchFamily="49" charset="0"/>
                <a:cs typeface="Courier New" pitchFamily="49" charset="0"/>
              </a:rPr>
              <a:t>North America|528720588|24709000|23</a:t>
            </a:r>
          </a:p>
          <a:p>
            <a:r>
              <a:rPr lang="en-US" sz="2400" dirty="0">
                <a:latin typeface="Courier New" pitchFamily="49" charset="0"/>
                <a:cs typeface="Courier New" pitchFamily="49" charset="0"/>
              </a:rPr>
              <a:t>South America|387489196|17840000|12</a:t>
            </a:r>
          </a:p>
          <a:p>
            <a:r>
              <a:rPr lang="en-US" sz="2400" dirty="0">
                <a:latin typeface="Courier New" pitchFamily="49" charset="0"/>
                <a:cs typeface="Courier New" pitchFamily="49" charset="0"/>
              </a:rPr>
              <a:t>Europe|739165030|10180000|50</a:t>
            </a:r>
          </a:p>
          <a:p>
            <a:r>
              <a:rPr lang="en-US" sz="2400" dirty="0">
                <a:latin typeface="Courier New" pitchFamily="49" charset="0"/>
                <a:cs typeface="Courier New" pitchFamily="49" charset="0"/>
              </a:rPr>
              <a:t>Asia|4164252000|44579000|49</a:t>
            </a:r>
          </a:p>
          <a:p>
            <a:r>
              <a:rPr lang="en-US" sz="2400" dirty="0">
                <a:latin typeface="Courier New" pitchFamily="49" charset="0"/>
                <a:cs typeface="Courier New" pitchFamily="49" charset="0"/>
              </a:rPr>
              <a:t>Africa|1032532974|30221532|54</a:t>
            </a:r>
          </a:p>
          <a:p>
            <a:r>
              <a:rPr lang="en-US" sz="2400" dirty="0">
                <a:latin typeface="Courier New" pitchFamily="49" charset="0"/>
                <a:cs typeface="Courier New" pitchFamily="49" charset="0"/>
              </a:rPr>
              <a:t>Australia|36000000|8600000|3</a:t>
            </a:r>
          </a:p>
          <a:p>
            <a:r>
              <a:rPr lang="en-US" sz="2400" dirty="0">
                <a:latin typeface="Courier New" pitchFamily="49" charset="0"/>
                <a:cs typeface="Courier New" pitchFamily="49" charset="0"/>
              </a:rPr>
              <a:t>Antarctica|0|14000000|0</a:t>
            </a:r>
          </a:p>
          <a:p>
            <a:r>
              <a:rPr lang="en-US" sz="2400" dirty="0" smtClean="0">
                <a:latin typeface="Courier New" pitchFamily="49" charset="0"/>
                <a:cs typeface="Courier New" pitchFamily="49" charset="0"/>
              </a:rPr>
              <a:t>$</a:t>
            </a:r>
            <a:endParaRPr lang="en-US" sz="2400" dirty="0">
              <a:latin typeface="Courier New" pitchFamily="49" charset="0"/>
              <a:cs typeface="Courier New" pitchFamily="49" charset="0"/>
            </a:endParaRPr>
          </a:p>
          <a:p>
            <a:endParaRPr lang="en-US" sz="2400" dirty="0">
              <a:latin typeface="Courier New" pitchFamily="49" charset="0"/>
              <a:cs typeface="Courier New" pitchFamily="49" charset="0"/>
            </a:endParaRPr>
          </a:p>
        </p:txBody>
      </p:sp>
    </p:spTree>
    <p:extLst>
      <p:ext uri="{BB962C8B-B14F-4D97-AF65-F5344CB8AC3E}">
        <p14:creationId xmlns:p14="http://schemas.microsoft.com/office/powerpoint/2010/main" val="192601085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from different input columns</a:t>
            </a:r>
          </a:p>
        </p:txBody>
      </p:sp>
      <p:sp>
        <p:nvSpPr>
          <p:cNvPr id="5" name="Content Placeholder 4"/>
          <p:cNvSpPr>
            <a:spLocks noGrp="1"/>
          </p:cNvSpPr>
          <p:nvPr>
            <p:ph sz="half" idx="1"/>
          </p:nvPr>
        </p:nvSpPr>
        <p:spPr/>
        <p:txBody>
          <a:bodyPr/>
          <a:lstStyle/>
          <a:p>
            <a:r>
              <a:rPr lang="en-US" dirty="0" smtClean="0"/>
              <a:t> </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4761672" y="1438367"/>
            <a:ext cx="3810000" cy="3810000"/>
          </a:xfrm>
          <a:ln>
            <a:solidFill>
              <a:schemeClr val="tx1"/>
            </a:solidFill>
          </a:ln>
        </p:spPr>
      </p:pic>
      <p:sp>
        <p:nvSpPr>
          <p:cNvPr id="3" name="Rectangle 2"/>
          <p:cNvSpPr/>
          <p:nvPr/>
        </p:nvSpPr>
        <p:spPr>
          <a:xfrm>
            <a:off x="387625" y="1438367"/>
            <a:ext cx="3985591" cy="4672048"/>
          </a:xfrm>
          <a:prstGeom prst="rect">
            <a:avLst/>
          </a:prstGeom>
        </p:spPr>
        <p:txBody>
          <a:bodyPr wrap="square">
            <a:spAutoFit/>
          </a:bodyPr>
          <a:lstStyle/>
          <a:p>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 </a:t>
            </a:r>
            <a:r>
              <a:rPr lang="en-US" sz="1200" dirty="0">
                <a:latin typeface="Courier New" pitchFamily="49" charset="0"/>
                <a:cs typeface="Courier New" pitchFamily="49" charset="0"/>
              </a:rPr>
              <a:t>Bar chart of continent sizes</a:t>
            </a:r>
          </a:p>
          <a:p>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sort </a:t>
            </a:r>
            <a:r>
              <a:rPr lang="en-US" sz="1200" dirty="0">
                <a:latin typeface="Courier New" pitchFamily="49" charset="0"/>
                <a:cs typeface="Courier New" pitchFamily="49" charset="0"/>
              </a:rPr>
              <a:t>--numeric-sort \</a:t>
            </a:r>
          </a:p>
          <a:p>
            <a:r>
              <a:rPr lang="en-US" sz="1200" dirty="0">
                <a:latin typeface="Courier New" pitchFamily="49" charset="0"/>
                <a:cs typeface="Courier New" pitchFamily="49" charset="0"/>
              </a:rPr>
              <a:t>        --key=3 \</a:t>
            </a:r>
          </a:p>
          <a:p>
            <a:r>
              <a:rPr lang="en-US" sz="1200" dirty="0">
                <a:latin typeface="Courier New" pitchFamily="49" charset="0"/>
                <a:cs typeface="Courier New" pitchFamily="49" charset="0"/>
              </a:rPr>
              <a:t>        --field-separator="|" \</a:t>
            </a:r>
          </a:p>
          <a:p>
            <a:r>
              <a:rPr lang="en-US" sz="1200" dirty="0">
                <a:latin typeface="Courier New" pitchFamily="49" charset="0"/>
                <a:cs typeface="Courier New" pitchFamily="49" charset="0"/>
              </a:rPr>
              <a:t>        --reverse \</a:t>
            </a:r>
          </a:p>
          <a:p>
            <a:r>
              <a:rPr lang="en-US" sz="1200" dirty="0">
                <a:latin typeface="Courier New" pitchFamily="49" charset="0"/>
                <a:cs typeface="Courier New" pitchFamily="49" charset="0"/>
              </a:rPr>
              <a:t>        barchart-cont.txt | \</a:t>
            </a:r>
          </a:p>
          <a:p>
            <a:r>
              <a:rPr lang="en-US" sz="1200" dirty="0" err="1" smtClean="0">
                <a:latin typeface="Courier New" pitchFamily="49" charset="0"/>
                <a:cs typeface="Courier New" pitchFamily="49" charset="0"/>
              </a:rPr>
              <a:t>rycategories</a:t>
            </a:r>
            <a:r>
              <a:rPr lang="en-US" sz="1200" dirty="0" smtClean="0">
                <a:latin typeface="Courier New" pitchFamily="49" charset="0"/>
                <a:cs typeface="Courier New" pitchFamily="49" charset="0"/>
              </a:rPr>
              <a:t> </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--cat-input=0   \</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val</a:t>
            </a:r>
            <a:r>
              <a:rPr lang="en-US" sz="1200" dirty="0">
                <a:latin typeface="Courier New" pitchFamily="49" charset="0"/>
                <a:cs typeface="Courier New" pitchFamily="49" charset="0"/>
              </a:rPr>
              <a:t>-input=2   \</a:t>
            </a:r>
          </a:p>
          <a:p>
            <a:r>
              <a:rPr lang="en-US" sz="1200" dirty="0">
                <a:latin typeface="Courier New" pitchFamily="49" charset="0"/>
                <a:cs typeface="Courier New" pitchFamily="49" charset="0"/>
              </a:rPr>
              <a:t>        --title="Sizes of the seven continents" \</a:t>
            </a:r>
          </a:p>
          <a:p>
            <a:r>
              <a:rPr lang="en-US" sz="1200" dirty="0">
                <a:latin typeface="Courier New" pitchFamily="49" charset="0"/>
                <a:cs typeface="Courier New" pitchFamily="49" charset="0"/>
              </a:rPr>
              <a:t>        --caption="Continents"   \</a:t>
            </a:r>
          </a:p>
          <a:p>
            <a:r>
              <a:rPr lang="en-US" sz="1200" dirty="0">
                <a:latin typeface="Courier New" pitchFamily="49" charset="0"/>
                <a:cs typeface="Courier New" pitchFamily="49" charset="0"/>
              </a:rPr>
              <a:t>        --left-label="Area in Square Kilometers"        \</a:t>
            </a:r>
          </a:p>
          <a:p>
            <a:r>
              <a:rPr lang="en-US" sz="1200" dirty="0">
                <a:latin typeface="Courier New" pitchFamily="49" charset="0"/>
                <a:cs typeface="Courier New" pitchFamily="49" charset="0"/>
              </a:rPr>
              <a:t>        --bottom-label=" "      \</a:t>
            </a:r>
          </a:p>
          <a:p>
            <a:r>
              <a:rPr lang="en-US" sz="1200" dirty="0">
                <a:latin typeface="Courier New" pitchFamily="49" charset="0"/>
                <a:cs typeface="Courier New" pitchFamily="49" charset="0"/>
              </a:rPr>
              <a:t>        --output-path </a:t>
            </a:r>
            <a:r>
              <a:rPr lang="en-US" sz="1200" dirty="0" smtClean="0">
                <a:latin typeface="Courier New" pitchFamily="49" charset="0"/>
                <a:cs typeface="Courier New" pitchFamily="49" charset="0"/>
              </a:rPr>
              <a:t>barchart-cont-annot-sortsize.png</a:t>
            </a:r>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p:txBody>
      </p:sp>
    </p:spTree>
    <p:extLst>
      <p:ext uri="{BB962C8B-B14F-4D97-AF65-F5344CB8AC3E}">
        <p14:creationId xmlns:p14="http://schemas.microsoft.com/office/powerpoint/2010/main" val="234941833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How to prepare </a:t>
            </a:r>
            <a:r>
              <a:rPr lang="en-US" dirty="0" err="1"/>
              <a:t>V</a:t>
            </a:r>
            <a:r>
              <a:rPr lang="en-US" dirty="0" err="1" smtClean="0"/>
              <a:t>iz</a:t>
            </a:r>
            <a:endParaRPr lang="en-US" dirty="0"/>
          </a:p>
        </p:txBody>
      </p:sp>
      <p:sp>
        <p:nvSpPr>
          <p:cNvPr id="4" name="Rectangle 3"/>
          <p:cNvSpPr/>
          <p:nvPr/>
        </p:nvSpPr>
        <p:spPr bwMode="auto">
          <a:xfrm>
            <a:off x="2083633" y="1394086"/>
            <a:ext cx="1304145"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Raw data</a:t>
            </a:r>
          </a:p>
        </p:txBody>
      </p:sp>
      <p:sp>
        <p:nvSpPr>
          <p:cNvPr id="5" name="Rounded Rectangle 4"/>
          <p:cNvSpPr/>
          <p:nvPr/>
        </p:nvSpPr>
        <p:spPr bwMode="auto">
          <a:xfrm>
            <a:off x="479685" y="1401580"/>
            <a:ext cx="1304145" cy="67455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Get raw data</a:t>
            </a:r>
          </a:p>
        </p:txBody>
      </p:sp>
      <p:sp>
        <p:nvSpPr>
          <p:cNvPr id="6" name="Rounded Rectangle 5"/>
          <p:cNvSpPr/>
          <p:nvPr/>
        </p:nvSpPr>
        <p:spPr bwMode="auto">
          <a:xfrm>
            <a:off x="1783830" y="2518348"/>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Process into what</a:t>
            </a:r>
            <a:r>
              <a:rPr kumimoji="0" lang="en-US" sz="2000" b="0" i="0" u="none" strike="noStrike" cap="none" normalizeH="0" dirty="0" smtClean="0">
                <a:ln>
                  <a:noFill/>
                </a:ln>
                <a:solidFill>
                  <a:schemeClr val="tx1"/>
                </a:solidFill>
                <a:effectLst/>
                <a:latin typeface="Arial" charset="0"/>
                <a:ea typeface="ＭＳ Ｐゴシック" pitchFamily="1" charset="-128"/>
              </a:rPr>
              <a:t> we want</a:t>
            </a:r>
            <a:endParaRPr kumimoji="0" lang="en-US" sz="20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7" name="Rounded Rectangle 6"/>
          <p:cNvSpPr/>
          <p:nvPr/>
        </p:nvSpPr>
        <p:spPr bwMode="auto">
          <a:xfrm>
            <a:off x="3387778" y="4102309"/>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Prepare proper format</a:t>
            </a:r>
          </a:p>
        </p:txBody>
      </p:sp>
      <p:sp>
        <p:nvSpPr>
          <p:cNvPr id="8" name="Rectangle 7"/>
          <p:cNvSpPr/>
          <p:nvPr/>
        </p:nvSpPr>
        <p:spPr bwMode="auto">
          <a:xfrm>
            <a:off x="3927423" y="2708222"/>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Data we want</a:t>
            </a:r>
          </a:p>
        </p:txBody>
      </p:sp>
      <p:sp>
        <p:nvSpPr>
          <p:cNvPr id="9" name="Rectangle 8"/>
          <p:cNvSpPr/>
          <p:nvPr/>
        </p:nvSpPr>
        <p:spPr bwMode="auto">
          <a:xfrm>
            <a:off x="5743731" y="4292184"/>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Data in</a:t>
            </a:r>
            <a:r>
              <a:rPr kumimoji="0" lang="en-US" sz="1800" b="0" i="0" u="none" strike="noStrike" cap="none" normalizeH="0" dirty="0" smtClean="0">
                <a:ln>
                  <a:noFill/>
                </a:ln>
                <a:solidFill>
                  <a:schemeClr val="tx1"/>
                </a:solidFill>
                <a:effectLst/>
                <a:latin typeface="Arial" charset="0"/>
                <a:ea typeface="ＭＳ Ｐゴシック" pitchFamily="1" charset="-128"/>
              </a:rPr>
              <a:t> format</a:t>
            </a: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ounded Rectangle 9"/>
          <p:cNvSpPr/>
          <p:nvPr/>
        </p:nvSpPr>
        <p:spPr bwMode="auto">
          <a:xfrm>
            <a:off x="4961745" y="5309017"/>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lang="en-US" sz="2000" dirty="0" smtClean="0"/>
              <a:t>Render</a:t>
            </a:r>
            <a:r>
              <a:rPr kumimoji="0" lang="en-US" sz="2000" b="0" i="0" u="none" strike="noStrike" cap="none" normalizeH="0" baseline="0" dirty="0" smtClean="0">
                <a:ln>
                  <a:noFill/>
                </a:ln>
                <a:solidFill>
                  <a:schemeClr val="tx1"/>
                </a:solidFill>
                <a:effectLst/>
                <a:latin typeface="Arial" charset="0"/>
                <a:ea typeface="ＭＳ Ｐゴシック" pitchFamily="1" charset="-128"/>
              </a:rPr>
              <a:t> into </a:t>
            </a:r>
            <a:r>
              <a:rPr kumimoji="0" lang="en-US" sz="2000" b="0" i="0" u="none" strike="noStrike" cap="none" normalizeH="0" baseline="0" dirty="0" err="1" smtClean="0">
                <a:ln>
                  <a:noFill/>
                </a:ln>
                <a:solidFill>
                  <a:schemeClr val="tx1"/>
                </a:solidFill>
                <a:effectLst/>
                <a:latin typeface="Arial" charset="0"/>
                <a:ea typeface="ＭＳ Ｐゴシック" pitchFamily="1" charset="-128"/>
              </a:rPr>
              <a:t>viz</a:t>
            </a:r>
            <a:endParaRPr kumimoji="0" lang="en-US" sz="20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Oval 10"/>
          <p:cNvSpPr/>
          <p:nvPr/>
        </p:nvSpPr>
        <p:spPr bwMode="auto">
          <a:xfrm>
            <a:off x="7510072" y="5378971"/>
            <a:ext cx="1064302" cy="914399"/>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800" b="0" i="0" u="none" strike="noStrike" cap="none" normalizeH="0" baseline="0" dirty="0" err="1" smtClean="0">
                <a:ln>
                  <a:noFill/>
                </a:ln>
                <a:solidFill>
                  <a:schemeClr val="tx1"/>
                </a:solidFill>
                <a:effectLst/>
                <a:latin typeface="Arial" charset="0"/>
                <a:ea typeface="ＭＳ Ｐゴシック" pitchFamily="1" charset="-128"/>
              </a:rPr>
              <a:t>Viz</a:t>
            </a:r>
            <a:r>
              <a:rPr kumimoji="0" lang="en-US" sz="2800" b="0" i="0" u="none" strike="noStrike" cap="none" normalizeH="0" baseline="0" dirty="0" smtClean="0">
                <a:ln>
                  <a:noFill/>
                </a:ln>
                <a:solidFill>
                  <a:schemeClr val="tx1"/>
                </a:solidFill>
                <a:effectLst/>
                <a:latin typeface="Arial" charset="0"/>
                <a:ea typeface="ＭＳ Ｐゴシック" pitchFamily="1" charset="-128"/>
              </a:rPr>
              <a:t> </a:t>
            </a:r>
          </a:p>
        </p:txBody>
      </p:sp>
      <p:cxnSp>
        <p:nvCxnSpPr>
          <p:cNvPr id="13" name="Straight Arrow Connector 12"/>
          <p:cNvCxnSpPr/>
          <p:nvPr/>
        </p:nvCxnSpPr>
        <p:spPr bwMode="auto">
          <a:xfrm>
            <a:off x="1783830" y="2076138"/>
            <a:ext cx="119921" cy="44221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 name="Straight Arrow Connector 14"/>
          <p:cNvCxnSpPr/>
          <p:nvPr/>
        </p:nvCxnSpPr>
        <p:spPr bwMode="auto">
          <a:xfrm>
            <a:off x="3297836" y="3531433"/>
            <a:ext cx="239843" cy="570876"/>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7" name="Straight Arrow Connector 16"/>
          <p:cNvCxnSpPr/>
          <p:nvPr/>
        </p:nvCxnSpPr>
        <p:spPr bwMode="auto">
          <a:xfrm>
            <a:off x="4901784" y="5087912"/>
            <a:ext cx="119921" cy="221105"/>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9" name="Straight Arrow Connector 18"/>
          <p:cNvCxnSpPr>
            <a:endCxn id="4" idx="1"/>
          </p:cNvCxnSpPr>
          <p:nvPr/>
        </p:nvCxnSpPr>
        <p:spPr bwMode="auto">
          <a:xfrm flipV="1">
            <a:off x="1783830" y="1731365"/>
            <a:ext cx="299803" cy="7494"/>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1" name="Straight Arrow Connector 20"/>
          <p:cNvCxnSpPr>
            <a:endCxn id="8" idx="1"/>
          </p:cNvCxnSpPr>
          <p:nvPr/>
        </p:nvCxnSpPr>
        <p:spPr bwMode="auto">
          <a:xfrm flipV="1">
            <a:off x="3387777" y="3045501"/>
            <a:ext cx="539646" cy="74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3" name="Straight Arrow Connector 22"/>
          <p:cNvCxnSpPr/>
          <p:nvPr/>
        </p:nvCxnSpPr>
        <p:spPr bwMode="auto">
          <a:xfrm>
            <a:off x="5006715" y="4586991"/>
            <a:ext cx="742013" cy="0"/>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5" name="Straight Arrow Connector 24"/>
          <p:cNvCxnSpPr>
            <a:endCxn id="11" idx="2"/>
          </p:cNvCxnSpPr>
          <p:nvPr/>
        </p:nvCxnSpPr>
        <p:spPr bwMode="auto">
          <a:xfrm>
            <a:off x="6523220" y="5808688"/>
            <a:ext cx="986852" cy="27483"/>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7" name="Straight Arrow Connector 26"/>
          <p:cNvCxnSpPr>
            <a:endCxn id="6" idx="0"/>
          </p:cNvCxnSpPr>
          <p:nvPr/>
        </p:nvCxnSpPr>
        <p:spPr bwMode="auto">
          <a:xfrm>
            <a:off x="2570813" y="2068644"/>
            <a:ext cx="1" cy="449704"/>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0" name="Straight Arrow Connector 29"/>
          <p:cNvCxnSpPr/>
          <p:nvPr/>
        </p:nvCxnSpPr>
        <p:spPr bwMode="auto">
          <a:xfrm>
            <a:off x="4454577" y="3382780"/>
            <a:ext cx="0" cy="719529"/>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1" name="Straight Arrow Connector 30"/>
          <p:cNvCxnSpPr/>
          <p:nvPr/>
        </p:nvCxnSpPr>
        <p:spPr bwMode="auto">
          <a:xfrm>
            <a:off x="6036039" y="4966742"/>
            <a:ext cx="0" cy="34227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111982946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Introduction</a:t>
            </a:r>
          </a:p>
          <a:p>
            <a:pPr marL="457200" indent="-457200">
              <a:buFont typeface="Arial" panose="020B0604020202020204" pitchFamily="34" charset="0"/>
              <a:buChar char="•"/>
            </a:pPr>
            <a:r>
              <a:rPr lang="en-US" dirty="0" smtClean="0"/>
              <a:t>Data Preparation</a:t>
            </a:r>
          </a:p>
          <a:p>
            <a:pPr marL="457200" indent="-457200">
              <a:buFont typeface="Arial" panose="020B0604020202020204" pitchFamily="34" charset="0"/>
              <a:buChar char="•"/>
            </a:pPr>
            <a:r>
              <a:rPr lang="en-US" dirty="0" smtClean="0"/>
              <a:t>Visualization</a:t>
            </a:r>
          </a:p>
          <a:p>
            <a:pPr marL="457200" indent="-457200">
              <a:buFont typeface="Arial" panose="020B0604020202020204" pitchFamily="34" charset="0"/>
              <a:buChar char="•"/>
            </a:pPr>
            <a:r>
              <a:rPr lang="en-US" dirty="0" smtClean="0"/>
              <a:t>Guidelines </a:t>
            </a:r>
            <a:r>
              <a:rPr lang="en-US" dirty="0"/>
              <a:t>for useful </a:t>
            </a:r>
            <a:r>
              <a:rPr lang="en-US" dirty="0" smtClean="0"/>
              <a:t>visualization</a:t>
            </a:r>
          </a:p>
          <a:p>
            <a:pPr marL="457200" indent="-457200">
              <a:buFont typeface="Arial" panose="020B0604020202020204" pitchFamily="34" charset="0"/>
              <a:buChar char="•"/>
            </a:pPr>
            <a:r>
              <a:rPr lang="en-US" dirty="0" smtClean="0"/>
              <a:t>Resources </a:t>
            </a:r>
            <a:r>
              <a:rPr lang="en-US" dirty="0"/>
              <a:t>for further study</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9534684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228600"/>
            <a:ext cx="8718758" cy="714375"/>
          </a:xfrm>
        </p:spPr>
        <p:txBody>
          <a:bodyPr anchor="ctr"/>
          <a:lstStyle/>
          <a:p>
            <a:pPr algn="ctr"/>
            <a:r>
              <a:rPr lang="en-US" dirty="0"/>
              <a:t>How to </a:t>
            </a:r>
            <a:r>
              <a:rPr lang="en-US" dirty="0" smtClean="0"/>
              <a:t>use </a:t>
            </a:r>
            <a:r>
              <a:rPr lang="en-US" dirty="0" err="1" smtClean="0"/>
              <a:t>SiLK</a:t>
            </a:r>
            <a:r>
              <a:rPr lang="en-US" dirty="0" smtClean="0"/>
              <a:t> &amp; </a:t>
            </a:r>
            <a:r>
              <a:rPr lang="en-US" dirty="0"/>
              <a:t>Rayon to prepare </a:t>
            </a:r>
            <a:r>
              <a:rPr lang="en-US" dirty="0" err="1"/>
              <a:t>viz</a:t>
            </a:r>
            <a:endParaRPr lang="en-US" dirty="0"/>
          </a:p>
        </p:txBody>
      </p:sp>
      <p:sp>
        <p:nvSpPr>
          <p:cNvPr id="4" name="Rectangle 3"/>
          <p:cNvSpPr/>
          <p:nvPr/>
        </p:nvSpPr>
        <p:spPr bwMode="auto">
          <a:xfrm>
            <a:off x="2083633" y="1394086"/>
            <a:ext cx="1304145"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File.rw</a:t>
            </a:r>
          </a:p>
        </p:txBody>
      </p:sp>
      <p:sp>
        <p:nvSpPr>
          <p:cNvPr id="5" name="Rounded Rectangle 4"/>
          <p:cNvSpPr/>
          <p:nvPr/>
        </p:nvSpPr>
        <p:spPr bwMode="auto">
          <a:xfrm>
            <a:off x="479685" y="1401580"/>
            <a:ext cx="1304145" cy="67455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err="1" smtClean="0">
                <a:ln>
                  <a:noFill/>
                </a:ln>
                <a:solidFill>
                  <a:schemeClr val="tx1"/>
                </a:solidFill>
                <a:effectLst/>
                <a:latin typeface="Arial" charset="0"/>
                <a:ea typeface="ＭＳ Ｐゴシック" pitchFamily="1" charset="-128"/>
              </a:rPr>
              <a:t>rwfilter</a:t>
            </a:r>
            <a:endParaRPr kumimoji="0" lang="en-US" sz="20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Rounded Rectangle 5"/>
          <p:cNvSpPr/>
          <p:nvPr/>
        </p:nvSpPr>
        <p:spPr bwMode="auto">
          <a:xfrm>
            <a:off x="1783830" y="2518348"/>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err="1" smtClean="0">
                <a:ln>
                  <a:noFill/>
                </a:ln>
                <a:solidFill>
                  <a:schemeClr val="tx1"/>
                </a:solidFill>
                <a:effectLst/>
                <a:latin typeface="Arial" charset="0"/>
                <a:ea typeface="ＭＳ Ｐゴシック" pitchFamily="1" charset="-128"/>
              </a:rPr>
              <a:t>Rwcount</a:t>
            </a:r>
            <a:r>
              <a:rPr kumimoji="0" lang="en-US" sz="2000" b="0" i="0" u="none" strike="noStrike" cap="none" normalizeH="0" baseline="0" dirty="0" smtClean="0">
                <a:ln>
                  <a:noFill/>
                </a:ln>
                <a:solidFill>
                  <a:schemeClr val="tx1"/>
                </a:solidFill>
                <a:effectLst/>
                <a:latin typeface="Arial" charset="0"/>
                <a:ea typeface="ＭＳ Ｐゴシック" pitchFamily="1" charset="-128"/>
              </a:rPr>
              <a:t>, </a:t>
            </a:r>
            <a:r>
              <a:rPr kumimoji="0" lang="en-US" sz="2000" b="0" i="0" u="none" strike="noStrike" cap="none" normalizeH="0" baseline="0" dirty="0" err="1" smtClean="0">
                <a:ln>
                  <a:noFill/>
                </a:ln>
                <a:solidFill>
                  <a:schemeClr val="tx1"/>
                </a:solidFill>
                <a:effectLst/>
                <a:latin typeface="Arial" charset="0"/>
                <a:ea typeface="ＭＳ Ｐゴシック" pitchFamily="1" charset="-128"/>
              </a:rPr>
              <a:t>rwuniq</a:t>
            </a:r>
            <a:r>
              <a:rPr kumimoji="0" lang="en-US" sz="2000" b="0" i="0" u="none" strike="noStrike" cap="none" normalizeH="0" baseline="0" dirty="0" smtClean="0">
                <a:ln>
                  <a:noFill/>
                </a:ln>
                <a:solidFill>
                  <a:schemeClr val="tx1"/>
                </a:solidFill>
                <a:effectLst/>
                <a:latin typeface="Arial" charset="0"/>
                <a:ea typeface="ＭＳ Ｐゴシック" pitchFamily="1" charset="-128"/>
              </a:rPr>
              <a:t>, </a:t>
            </a:r>
            <a:r>
              <a:rPr kumimoji="0" lang="en-US" sz="2000" b="0" i="0" u="none" strike="noStrike" cap="none" normalizeH="0" baseline="0" dirty="0" err="1" smtClean="0">
                <a:ln>
                  <a:noFill/>
                </a:ln>
                <a:solidFill>
                  <a:schemeClr val="tx1"/>
                </a:solidFill>
                <a:effectLst/>
                <a:latin typeface="Arial" charset="0"/>
                <a:ea typeface="ＭＳ Ｐゴシック" pitchFamily="1" charset="-128"/>
              </a:rPr>
              <a:t>rwstats</a:t>
            </a:r>
            <a:r>
              <a:rPr kumimoji="0" lang="en-US" sz="2000" b="0" i="0" u="none" strike="noStrike" cap="none" normalizeH="0" baseline="0" dirty="0" smtClean="0">
                <a:ln>
                  <a:noFill/>
                </a:ln>
                <a:solidFill>
                  <a:schemeClr val="tx1"/>
                </a:solidFill>
                <a:effectLst/>
                <a:latin typeface="Arial" charset="0"/>
                <a:ea typeface="ＭＳ Ｐゴシック" pitchFamily="1" charset="-128"/>
              </a:rPr>
              <a:t>…</a:t>
            </a:r>
          </a:p>
        </p:txBody>
      </p:sp>
      <p:sp>
        <p:nvSpPr>
          <p:cNvPr id="7" name="Rounded Rectangle 6"/>
          <p:cNvSpPr/>
          <p:nvPr/>
        </p:nvSpPr>
        <p:spPr bwMode="auto">
          <a:xfrm>
            <a:off x="3387778" y="4102309"/>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sort</a:t>
            </a:r>
          </a:p>
        </p:txBody>
      </p:sp>
      <p:sp>
        <p:nvSpPr>
          <p:cNvPr id="8" name="Rectangle 7"/>
          <p:cNvSpPr/>
          <p:nvPr/>
        </p:nvSpPr>
        <p:spPr bwMode="auto">
          <a:xfrm>
            <a:off x="3927423" y="2708222"/>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File.txt</a:t>
            </a:r>
          </a:p>
        </p:txBody>
      </p:sp>
      <p:sp>
        <p:nvSpPr>
          <p:cNvPr id="9" name="Rectangle 8"/>
          <p:cNvSpPr/>
          <p:nvPr/>
        </p:nvSpPr>
        <p:spPr bwMode="auto">
          <a:xfrm>
            <a:off x="5743731" y="4292184"/>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File2.txt</a:t>
            </a:r>
          </a:p>
        </p:txBody>
      </p:sp>
      <p:sp>
        <p:nvSpPr>
          <p:cNvPr id="10" name="Rounded Rectangle 9"/>
          <p:cNvSpPr/>
          <p:nvPr/>
        </p:nvSpPr>
        <p:spPr bwMode="auto">
          <a:xfrm>
            <a:off x="4961745" y="5309017"/>
            <a:ext cx="1933730"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err="1" smtClean="0">
                <a:ln>
                  <a:noFill/>
                </a:ln>
                <a:solidFill>
                  <a:schemeClr val="tx1"/>
                </a:solidFill>
                <a:effectLst/>
                <a:latin typeface="Arial" charset="0"/>
                <a:ea typeface="ＭＳ Ｐゴシック" pitchFamily="1" charset="-128"/>
              </a:rPr>
              <a:t>Ry</a:t>
            </a:r>
            <a:r>
              <a:rPr kumimoji="0" lang="en-US" sz="2000" b="0" i="0" u="none" strike="noStrike" cap="none" normalizeH="0" baseline="0" dirty="0" smtClean="0">
                <a:ln>
                  <a:noFill/>
                </a:ln>
                <a:solidFill>
                  <a:schemeClr val="tx1"/>
                </a:solidFill>
                <a:effectLst/>
                <a:latin typeface="Arial" charset="0"/>
                <a:ea typeface="ＭＳ Ｐゴシック" pitchFamily="1" charset="-128"/>
              </a:rPr>
              <a:t>&lt;whatever&gt;</a:t>
            </a:r>
          </a:p>
        </p:txBody>
      </p:sp>
      <p:sp>
        <p:nvSpPr>
          <p:cNvPr id="11" name="Oval 10"/>
          <p:cNvSpPr/>
          <p:nvPr/>
        </p:nvSpPr>
        <p:spPr bwMode="auto">
          <a:xfrm>
            <a:off x="7510072" y="5378971"/>
            <a:ext cx="1409076" cy="914399"/>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Viz.png</a:t>
            </a:r>
          </a:p>
        </p:txBody>
      </p:sp>
      <p:cxnSp>
        <p:nvCxnSpPr>
          <p:cNvPr id="13" name="Straight Arrow Connector 12"/>
          <p:cNvCxnSpPr/>
          <p:nvPr/>
        </p:nvCxnSpPr>
        <p:spPr bwMode="auto">
          <a:xfrm>
            <a:off x="1783830" y="2076138"/>
            <a:ext cx="119921" cy="44221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 name="Straight Arrow Connector 14"/>
          <p:cNvCxnSpPr/>
          <p:nvPr/>
        </p:nvCxnSpPr>
        <p:spPr bwMode="auto">
          <a:xfrm>
            <a:off x="3297836" y="3531433"/>
            <a:ext cx="239843" cy="570876"/>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7" name="Straight Arrow Connector 16"/>
          <p:cNvCxnSpPr/>
          <p:nvPr/>
        </p:nvCxnSpPr>
        <p:spPr bwMode="auto">
          <a:xfrm>
            <a:off x="4901784" y="5087912"/>
            <a:ext cx="119921" cy="221105"/>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9" name="Straight Arrow Connector 18"/>
          <p:cNvCxnSpPr>
            <a:endCxn id="4" idx="1"/>
          </p:cNvCxnSpPr>
          <p:nvPr/>
        </p:nvCxnSpPr>
        <p:spPr bwMode="auto">
          <a:xfrm flipV="1">
            <a:off x="1783830" y="1731365"/>
            <a:ext cx="299803" cy="7494"/>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1" name="Straight Arrow Connector 20"/>
          <p:cNvCxnSpPr>
            <a:endCxn id="8" idx="1"/>
          </p:cNvCxnSpPr>
          <p:nvPr/>
        </p:nvCxnSpPr>
        <p:spPr bwMode="auto">
          <a:xfrm flipV="1">
            <a:off x="3387777" y="3045501"/>
            <a:ext cx="539646" cy="74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3" name="Straight Arrow Connector 22"/>
          <p:cNvCxnSpPr/>
          <p:nvPr/>
        </p:nvCxnSpPr>
        <p:spPr bwMode="auto">
          <a:xfrm>
            <a:off x="5006715" y="4586991"/>
            <a:ext cx="742013" cy="0"/>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5" name="Straight Arrow Connector 24"/>
          <p:cNvCxnSpPr>
            <a:stCxn id="10" idx="3"/>
            <a:endCxn id="11" idx="2"/>
          </p:cNvCxnSpPr>
          <p:nvPr/>
        </p:nvCxnSpPr>
        <p:spPr bwMode="auto">
          <a:xfrm>
            <a:off x="6895475" y="5836171"/>
            <a:ext cx="614597" cy="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7" name="Straight Arrow Connector 26"/>
          <p:cNvCxnSpPr>
            <a:endCxn id="6" idx="0"/>
          </p:cNvCxnSpPr>
          <p:nvPr/>
        </p:nvCxnSpPr>
        <p:spPr bwMode="auto">
          <a:xfrm>
            <a:off x="2570813" y="2068644"/>
            <a:ext cx="1" cy="449704"/>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0" name="Straight Arrow Connector 29"/>
          <p:cNvCxnSpPr/>
          <p:nvPr/>
        </p:nvCxnSpPr>
        <p:spPr bwMode="auto">
          <a:xfrm>
            <a:off x="4454577" y="3382780"/>
            <a:ext cx="0" cy="719529"/>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1" name="Straight Arrow Connector 30"/>
          <p:cNvCxnSpPr/>
          <p:nvPr/>
        </p:nvCxnSpPr>
        <p:spPr bwMode="auto">
          <a:xfrm>
            <a:off x="6036039" y="4966742"/>
            <a:ext cx="0" cy="34227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419326533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Chart starting with </a:t>
            </a:r>
            <a:r>
              <a:rPr lang="en-US" dirty="0" err="1" smtClean="0"/>
              <a:t>SiLK</a:t>
            </a:r>
            <a:endParaRPr lang="en-US" dirty="0"/>
          </a:p>
        </p:txBody>
      </p:sp>
      <p:sp>
        <p:nvSpPr>
          <p:cNvPr id="3" name="Content Placeholder 2"/>
          <p:cNvSpPr>
            <a:spLocks noGrp="1"/>
          </p:cNvSpPr>
          <p:nvPr>
            <p:ph idx="1"/>
          </p:nvPr>
        </p:nvSpPr>
        <p:spPr/>
        <p:txBody>
          <a:bodyPr/>
          <a:lstStyle/>
          <a:p>
            <a:pPr lvl="1"/>
            <a:r>
              <a:rPr lang="en-US" dirty="0" smtClean="0"/>
              <a:t>Let’s try a simple look at network data</a:t>
            </a:r>
          </a:p>
          <a:p>
            <a:pPr lvl="1"/>
            <a:r>
              <a:rPr lang="en-US" dirty="0" smtClean="0"/>
              <a:t>What SiLK types are in the flow</a:t>
            </a:r>
          </a:p>
          <a:p>
            <a:pPr lvl="2"/>
            <a:r>
              <a:rPr lang="en-US" dirty="0" smtClean="0"/>
              <a:t>Types: in, </a:t>
            </a:r>
            <a:r>
              <a:rPr lang="en-US" dirty="0" err="1" smtClean="0"/>
              <a:t>inweb</a:t>
            </a:r>
            <a:r>
              <a:rPr lang="en-US" dirty="0" smtClean="0"/>
              <a:t>, out, </a:t>
            </a:r>
            <a:r>
              <a:rPr lang="en-US" dirty="0" err="1" smtClean="0"/>
              <a:t>outweb</a:t>
            </a:r>
            <a:r>
              <a:rPr lang="en-US" dirty="0" smtClean="0"/>
              <a:t>…</a:t>
            </a:r>
          </a:p>
          <a:p>
            <a:pPr lvl="1"/>
            <a:r>
              <a:rPr lang="en-US" dirty="0" smtClean="0"/>
              <a:t>And how many of each</a:t>
            </a:r>
          </a:p>
          <a:p>
            <a:pPr lvl="1"/>
            <a:r>
              <a:rPr lang="en-US" dirty="0" smtClean="0"/>
              <a:t>Get data with </a:t>
            </a:r>
            <a:r>
              <a:rPr lang="en-US" dirty="0" err="1" smtClean="0"/>
              <a:t>rwfilter</a:t>
            </a:r>
            <a:endParaRPr lang="en-US" dirty="0" smtClean="0"/>
          </a:p>
          <a:p>
            <a:pPr lvl="1"/>
            <a:r>
              <a:rPr lang="en-US" dirty="0" smtClean="0"/>
              <a:t>Determine flows per type with </a:t>
            </a:r>
            <a:r>
              <a:rPr lang="en-US" dirty="0" err="1" smtClean="0"/>
              <a:t>rwuniq</a:t>
            </a:r>
            <a:endParaRPr lang="en-US" dirty="0"/>
          </a:p>
          <a:p>
            <a:pPr lvl="1"/>
            <a:r>
              <a:rPr lang="en-US" dirty="0" smtClean="0"/>
              <a:t>Produce graph with </a:t>
            </a:r>
            <a:r>
              <a:rPr lang="en-US" dirty="0" err="1" smtClean="0"/>
              <a:t>rycategories</a:t>
            </a:r>
            <a:endParaRPr lang="en-US" dirty="0"/>
          </a:p>
        </p:txBody>
      </p:sp>
    </p:spTree>
    <p:extLst>
      <p:ext uri="{BB962C8B-B14F-4D97-AF65-F5344CB8AC3E}">
        <p14:creationId xmlns:p14="http://schemas.microsoft.com/office/powerpoint/2010/main" val="37551036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 and process flow type </a:t>
            </a:r>
            <a:endParaRPr lang="en-US" dirty="0"/>
          </a:p>
        </p:txBody>
      </p:sp>
      <p:sp>
        <p:nvSpPr>
          <p:cNvPr id="5" name="Rectangle 4"/>
          <p:cNvSpPr/>
          <p:nvPr/>
        </p:nvSpPr>
        <p:spPr>
          <a:xfrm>
            <a:off x="716280" y="1191430"/>
            <a:ext cx="7391400" cy="4001095"/>
          </a:xfrm>
          <a:prstGeom prst="rect">
            <a:avLst/>
          </a:prstGeom>
          <a:ln>
            <a:solidFill>
              <a:schemeClr val="tx1"/>
            </a:solidFill>
          </a:ln>
        </p:spPr>
        <p:txBody>
          <a:bodyPr wrap="square">
            <a:spAutoFit/>
          </a:bodyPr>
          <a:lstStyle/>
          <a:p>
            <a:endParaRPr lang="en-US" sz="2000" dirty="0" smtClean="0">
              <a:latin typeface="Courier New" pitchFamily="49" charset="0"/>
              <a:cs typeface="Courier New" pitchFamily="49" charset="0"/>
            </a:endParaRPr>
          </a:p>
          <a:p>
            <a:r>
              <a:rPr lang="en-US" sz="2000" dirty="0" smtClean="0">
                <a:latin typeface="Courier New" pitchFamily="49" charset="0"/>
                <a:cs typeface="Courier New" pitchFamily="49" charset="0"/>
              </a:rPr>
              <a:t>#</a:t>
            </a:r>
            <a:r>
              <a:rPr lang="en-US" sz="2000" dirty="0">
                <a:latin typeface="Courier New" pitchFamily="49" charset="0"/>
                <a:cs typeface="Courier New" pitchFamily="49" charset="0"/>
              </a:rPr>
              <a:t>echo Bar chart of flow types</a:t>
            </a:r>
          </a:p>
          <a:p>
            <a:r>
              <a:rPr lang="en-US" sz="2000" dirty="0" err="1">
                <a:latin typeface="Courier New" pitchFamily="49" charset="0"/>
                <a:cs typeface="Courier New" pitchFamily="49" charset="0"/>
              </a:rPr>
              <a:t>rwfilter</a:t>
            </a:r>
            <a:r>
              <a:rPr lang="en-US" sz="2000" dirty="0">
                <a:latin typeface="Courier New" pitchFamily="49" charset="0"/>
                <a:cs typeface="Courier New" pitchFamily="49" charset="0"/>
              </a:rPr>
              <a:t> --start-date=2009/04/21        \</a:t>
            </a:r>
          </a:p>
          <a:p>
            <a:r>
              <a:rPr lang="en-US" sz="2000" dirty="0">
                <a:latin typeface="Courier New" pitchFamily="49" charset="0"/>
                <a:cs typeface="Courier New" pitchFamily="49" charset="0"/>
              </a:rPr>
              <a:t>        --pass=</a:t>
            </a:r>
            <a:r>
              <a:rPr lang="en-US" sz="2000" dirty="0" err="1">
                <a:latin typeface="Courier New" pitchFamily="49" charset="0"/>
                <a:cs typeface="Courier New" pitchFamily="49" charset="0"/>
              </a:rPr>
              <a:t>stdout</a:t>
            </a:r>
            <a:r>
              <a:rPr lang="en-US" sz="2000" dirty="0">
                <a:latin typeface="Courier New" pitchFamily="49" charset="0"/>
                <a:cs typeface="Courier New" pitchFamily="49" charset="0"/>
              </a:rPr>
              <a:t>   \</a:t>
            </a:r>
          </a:p>
          <a:p>
            <a:r>
              <a:rPr lang="en-US" sz="2000" dirty="0">
                <a:latin typeface="Courier New" pitchFamily="49" charset="0"/>
                <a:cs typeface="Courier New" pitchFamily="49" charset="0"/>
              </a:rPr>
              <a:t>        --type=all      \</a:t>
            </a:r>
          </a:p>
          <a:p>
            <a:r>
              <a:rPr lang="en-US" sz="2000" dirty="0">
                <a:latin typeface="Courier New" pitchFamily="49" charset="0"/>
                <a:cs typeface="Courier New" pitchFamily="49" charset="0"/>
              </a:rPr>
              <a:t>        --proto=0- |    \</a:t>
            </a:r>
          </a:p>
          <a:p>
            <a:r>
              <a:rPr lang="en-US" sz="2000" dirty="0" err="1">
                <a:latin typeface="Courier New" pitchFamily="49" charset="0"/>
                <a:cs typeface="Courier New" pitchFamily="49" charset="0"/>
              </a:rPr>
              <a:t>rwuniq</a:t>
            </a:r>
            <a:r>
              <a:rPr lang="en-US" sz="2000" dirty="0">
                <a:latin typeface="Courier New" pitchFamily="49" charset="0"/>
                <a:cs typeface="Courier New" pitchFamily="49" charset="0"/>
              </a:rPr>
              <a:t> --fields=type    \</a:t>
            </a:r>
          </a:p>
          <a:p>
            <a:r>
              <a:rPr lang="en-US" sz="2000" dirty="0">
                <a:latin typeface="Courier New" pitchFamily="49" charset="0"/>
                <a:cs typeface="Courier New" pitchFamily="49" charset="0"/>
              </a:rPr>
              <a:t>        --no-titles</a:t>
            </a:r>
          </a:p>
          <a:p>
            <a:endParaRPr lang="en-US" sz="2000" dirty="0" smtClean="0">
              <a:latin typeface="Courier New" pitchFamily="49" charset="0"/>
              <a:cs typeface="Courier New" pitchFamily="49" charset="0"/>
            </a:endParaRPr>
          </a:p>
          <a:p>
            <a:endParaRPr lang="en-US" sz="2000" dirty="0">
              <a:latin typeface="Courier New" pitchFamily="49" charset="0"/>
              <a:cs typeface="Courier New" pitchFamily="49" charset="0"/>
            </a:endParaRPr>
          </a:p>
        </p:txBody>
      </p:sp>
    </p:spTree>
    <p:extLst>
      <p:ext uri="{BB962C8B-B14F-4D97-AF65-F5344CB8AC3E}">
        <p14:creationId xmlns:p14="http://schemas.microsoft.com/office/powerpoint/2010/main" val="192232622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from get and prep script</a:t>
            </a:r>
            <a:endParaRPr lang="en-US" dirty="0"/>
          </a:p>
        </p:txBody>
      </p:sp>
      <p:sp>
        <p:nvSpPr>
          <p:cNvPr id="3" name="Rectangle 2"/>
          <p:cNvSpPr/>
          <p:nvPr/>
        </p:nvSpPr>
        <p:spPr>
          <a:xfrm>
            <a:off x="472440" y="1547485"/>
            <a:ext cx="8199120" cy="4690515"/>
          </a:xfrm>
          <a:prstGeom prst="rect">
            <a:avLst/>
          </a:prstGeom>
          <a:ln>
            <a:solidFill>
              <a:schemeClr val="accent1"/>
            </a:solidFill>
          </a:ln>
        </p:spPr>
        <p:txBody>
          <a:bodyPr wrap="square">
            <a:spAutoFit/>
          </a:bodyPr>
          <a:lstStyle/>
          <a:p>
            <a:endParaRPr lang="en-US" sz="1800" dirty="0">
              <a:latin typeface="Courier New" pitchFamily="49" charset="0"/>
              <a:cs typeface="Courier New" pitchFamily="49" charset="0"/>
            </a:endParaRPr>
          </a:p>
          <a:p>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pkrystos@yuma</a:t>
            </a:r>
            <a:r>
              <a:rPr lang="en-US" sz="1800" dirty="0">
                <a:latin typeface="Courier New" pitchFamily="49" charset="0"/>
                <a:cs typeface="Courier New" pitchFamily="49" charset="0"/>
              </a:rPr>
              <a:t> 09]$ ./barchart-get-proc.sh</a:t>
            </a:r>
          </a:p>
          <a:p>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outweb</a:t>
            </a:r>
            <a:r>
              <a:rPr lang="en-US" sz="1800" dirty="0">
                <a:latin typeface="Courier New" pitchFamily="49" charset="0"/>
                <a:cs typeface="Courier New" pitchFamily="49" charset="0"/>
              </a:rPr>
              <a:t>|   3594142|</a:t>
            </a:r>
          </a:p>
          <a:p>
            <a:r>
              <a:rPr lang="en-US" sz="1800" dirty="0">
                <a:latin typeface="Courier New" pitchFamily="49" charset="0"/>
                <a:cs typeface="Courier New" pitchFamily="49" charset="0"/>
              </a:rPr>
              <a:t>    ipv6out|        80|</a:t>
            </a:r>
          </a:p>
          <a:p>
            <a:r>
              <a:rPr lang="en-US" sz="1800" dirty="0">
                <a:latin typeface="Courier New" pitchFamily="49" charset="0"/>
                <a:cs typeface="Courier New" pitchFamily="49" charset="0"/>
              </a:rPr>
              <a:t>ipv6int2int|        62|</a:t>
            </a:r>
          </a:p>
          <a:p>
            <a:r>
              <a:rPr lang="en-US" sz="1800" dirty="0">
                <a:latin typeface="Courier New" pitchFamily="49" charset="0"/>
                <a:cs typeface="Courier New" pitchFamily="49" charset="0"/>
              </a:rPr>
              <a:t>    int2int|     30381|</a:t>
            </a:r>
          </a:p>
          <a:p>
            <a:r>
              <a:rPr lang="en-US" sz="1800" dirty="0">
                <a:latin typeface="Courier New" pitchFamily="49" charset="0"/>
                <a:cs typeface="Courier New" pitchFamily="49" charset="0"/>
              </a:rPr>
              <a:t>         in|   1960591|</a:t>
            </a:r>
          </a:p>
          <a:p>
            <a:r>
              <a:rPr lang="en-US" sz="1800" dirty="0">
                <a:latin typeface="Courier New" pitchFamily="49" charset="0"/>
                <a:cs typeface="Courier New" pitchFamily="49" charset="0"/>
              </a:rPr>
              <a:t>     ipv6in|       139|</a:t>
            </a:r>
          </a:p>
          <a:p>
            <a:r>
              <a:rPr lang="en-US" sz="1800" dirty="0">
                <a:latin typeface="Courier New" pitchFamily="49" charset="0"/>
                <a:cs typeface="Courier New" pitchFamily="49" charset="0"/>
              </a:rPr>
              <a:t>        out|   1283296|</a:t>
            </a:r>
          </a:p>
          <a:p>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inweb</a:t>
            </a:r>
            <a:r>
              <a:rPr lang="en-US" sz="1800" dirty="0">
                <a:latin typeface="Courier New" pitchFamily="49" charset="0"/>
                <a:cs typeface="Courier New" pitchFamily="49" charset="0"/>
              </a:rPr>
              <a:t>|   4005213|</a:t>
            </a:r>
          </a:p>
          <a:p>
            <a:r>
              <a:rPr lang="en-US" sz="1800" dirty="0">
                <a:latin typeface="Courier New" pitchFamily="49" charset="0"/>
                <a:cs typeface="Courier New" pitchFamily="49" charset="0"/>
              </a:rPr>
              <a:t>    ext2ext|         8|</a:t>
            </a:r>
          </a:p>
          <a:p>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pkrystos@yuma</a:t>
            </a:r>
            <a:r>
              <a:rPr lang="en-US" sz="1800" dirty="0">
                <a:latin typeface="Courier New" pitchFamily="49" charset="0"/>
                <a:cs typeface="Courier New" pitchFamily="49" charset="0"/>
              </a:rPr>
              <a:t> 09]$</a:t>
            </a:r>
          </a:p>
          <a:p>
            <a:endParaRPr lang="en-US" sz="1800" dirty="0" smtClean="0">
              <a:latin typeface="Courier New" pitchFamily="49" charset="0"/>
              <a:cs typeface="Courier New" pitchFamily="49" charset="0"/>
            </a:endParaRPr>
          </a:p>
        </p:txBody>
      </p:sp>
    </p:spTree>
    <p:extLst>
      <p:ext uri="{BB962C8B-B14F-4D97-AF65-F5344CB8AC3E}">
        <p14:creationId xmlns:p14="http://schemas.microsoft.com/office/powerpoint/2010/main" val="76188812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Get, process, prepare and </a:t>
            </a:r>
            <a:r>
              <a:rPr lang="en-US" dirty="0" err="1"/>
              <a:t>viz</a:t>
            </a:r>
            <a:endParaRPr lang="en-US" dirty="0"/>
          </a:p>
        </p:txBody>
      </p:sp>
      <p:sp>
        <p:nvSpPr>
          <p:cNvPr id="8" name="Content Placeholder 7"/>
          <p:cNvSpPr>
            <a:spLocks noGrp="1"/>
          </p:cNvSpPr>
          <p:nvPr>
            <p:ph sz="half" idx="1"/>
          </p:nvPr>
        </p:nvSpPr>
        <p:spPr>
          <a:xfrm>
            <a:off x="304800" y="1123122"/>
            <a:ext cx="4152900" cy="5105400"/>
          </a:xfrm>
        </p:spPr>
        <p:txBody>
          <a:bodyPr/>
          <a:lstStyle/>
          <a:p>
            <a:pPr lvl="0">
              <a:spcBef>
                <a:spcPct val="30000"/>
              </a:spcBef>
              <a:spcAft>
                <a:spcPct val="0"/>
              </a:spcAft>
              <a:buSzTx/>
            </a:pPr>
            <a:endParaRPr lang="en-US" sz="1200" kern="1200" dirty="0" smtClean="0">
              <a:solidFill>
                <a:srgbClr val="000000"/>
              </a:solidFill>
              <a:latin typeface="Courier New" pitchFamily="49" charset="0"/>
              <a:ea typeface="ＭＳ Ｐゴシック" pitchFamily="1" charset="-128"/>
              <a:cs typeface="Courier New" pitchFamily="49" charset="0"/>
            </a:endParaRPr>
          </a:p>
          <a:p>
            <a:pPr lvl="0">
              <a:spcBef>
                <a:spcPct val="30000"/>
              </a:spcBef>
              <a:spcAft>
                <a:spcPct val="0"/>
              </a:spcAft>
              <a:buSzTx/>
            </a:pPr>
            <a:r>
              <a:rPr lang="en-US" sz="1200" kern="1200" dirty="0" smtClean="0">
                <a:solidFill>
                  <a:srgbClr val="000000"/>
                </a:solidFill>
                <a:latin typeface="Courier New" pitchFamily="49" charset="0"/>
                <a:ea typeface="ＭＳ Ｐゴシック" pitchFamily="1" charset="-128"/>
                <a:cs typeface="Courier New" pitchFamily="49" charset="0"/>
              </a:rPr>
              <a:t># Bar chart of Flow Types</a:t>
            </a:r>
          </a:p>
          <a:p>
            <a:pPr lvl="0">
              <a:spcBef>
                <a:spcPct val="30000"/>
              </a:spcBef>
              <a:spcAft>
                <a:spcPct val="0"/>
              </a:spcAft>
              <a:buSzTx/>
            </a:pPr>
            <a:endParaRPr lang="en-US" sz="1200" kern="1200" dirty="0" smtClean="0">
              <a:solidFill>
                <a:srgbClr val="000000"/>
              </a:solidFill>
              <a:latin typeface="Courier New" pitchFamily="49" charset="0"/>
              <a:ea typeface="ＭＳ Ｐゴシック" pitchFamily="1" charset="-128"/>
              <a:cs typeface="Courier New" pitchFamily="49" charset="0"/>
            </a:endParaRPr>
          </a:p>
          <a:p>
            <a:pPr lvl="0">
              <a:spcBef>
                <a:spcPct val="30000"/>
              </a:spcBef>
              <a:spcAft>
                <a:spcPct val="0"/>
              </a:spcAft>
              <a:buSzTx/>
            </a:pPr>
            <a:r>
              <a:rPr lang="en-US" sz="1200" kern="1200" dirty="0" err="1" smtClean="0">
                <a:solidFill>
                  <a:srgbClr val="000000"/>
                </a:solidFill>
                <a:latin typeface="Courier New" pitchFamily="49" charset="0"/>
                <a:ea typeface="ＭＳ Ｐゴシック" pitchFamily="1" charset="-128"/>
                <a:cs typeface="Courier New" pitchFamily="49" charset="0"/>
              </a:rPr>
              <a:t>rwfilter</a:t>
            </a:r>
            <a:r>
              <a:rPr lang="en-US" sz="1200" kern="1200" dirty="0" smtClean="0">
                <a:solidFill>
                  <a:srgbClr val="000000"/>
                </a:solidFill>
                <a:latin typeface="Courier New" pitchFamily="49" charset="0"/>
                <a:ea typeface="ＭＳ Ｐゴシック" pitchFamily="1" charset="-128"/>
                <a:cs typeface="Courier New" pitchFamily="49" charset="0"/>
              </a:rPr>
              <a:t> </a:t>
            </a:r>
            <a:r>
              <a:rPr lang="en-US" sz="1200" kern="1200" dirty="0">
                <a:solidFill>
                  <a:srgbClr val="000000"/>
                </a:solidFill>
                <a:latin typeface="Courier New" pitchFamily="49" charset="0"/>
                <a:ea typeface="ＭＳ Ｐゴシック" pitchFamily="1" charset="-128"/>
                <a:cs typeface="Courier New" pitchFamily="49" charset="0"/>
              </a:rPr>
              <a:t>--</a:t>
            </a:r>
            <a:r>
              <a:rPr lang="en-US" sz="1200" kern="1200" dirty="0" smtClean="0">
                <a:solidFill>
                  <a:srgbClr val="000000"/>
                </a:solidFill>
                <a:latin typeface="Courier New" pitchFamily="49" charset="0"/>
                <a:ea typeface="ＭＳ Ｐゴシック" pitchFamily="1" charset="-128"/>
                <a:cs typeface="Courier New" pitchFamily="49" charset="0"/>
              </a:rPr>
              <a:t>start-date=2013/06/28:15   \</a:t>
            </a:r>
          </a:p>
          <a:p>
            <a:pPr lvl="0">
              <a:spcBef>
                <a:spcPct val="30000"/>
              </a:spcBef>
              <a:spcAft>
                <a:spcPct val="0"/>
              </a:spcAft>
              <a:buSzTx/>
            </a:pPr>
            <a:r>
              <a:rPr lang="en-US" sz="1200" kern="1200" dirty="0" smtClean="0">
                <a:solidFill>
                  <a:srgbClr val="000000"/>
                </a:solidFill>
                <a:latin typeface="Courier New" pitchFamily="49" charset="0"/>
                <a:ea typeface="ＭＳ Ｐゴシック" pitchFamily="1" charset="-128"/>
                <a:cs typeface="Courier New" pitchFamily="49" charset="0"/>
              </a:rPr>
              <a:t>        --sensor=S1   \</a:t>
            </a:r>
            <a:endParaRPr lang="en-US" sz="1200" kern="1200" dirty="0">
              <a:solidFill>
                <a:srgbClr val="000000"/>
              </a:solidFill>
              <a:latin typeface="Courier New" pitchFamily="49" charset="0"/>
              <a:ea typeface="ＭＳ Ｐゴシック" pitchFamily="1" charset="-128"/>
              <a:cs typeface="Courier New" pitchFamily="49" charset="0"/>
            </a:endParaRP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--pass=</a:t>
            </a:r>
            <a:r>
              <a:rPr lang="en-US" sz="1200" kern="1200" dirty="0" err="1">
                <a:solidFill>
                  <a:srgbClr val="000000"/>
                </a:solidFill>
                <a:latin typeface="Courier New" pitchFamily="49" charset="0"/>
                <a:ea typeface="ＭＳ Ｐゴシック" pitchFamily="1" charset="-128"/>
                <a:cs typeface="Courier New" pitchFamily="49" charset="0"/>
              </a:rPr>
              <a:t>stdout</a:t>
            </a:r>
            <a:r>
              <a:rPr lang="en-US" sz="1200" kern="1200" dirty="0">
                <a:solidFill>
                  <a:srgbClr val="000000"/>
                </a:solidFill>
                <a:latin typeface="Courier New" pitchFamily="49" charset="0"/>
                <a:ea typeface="ＭＳ Ｐゴシック" pitchFamily="1" charset="-128"/>
                <a:cs typeface="Courier New" pitchFamily="49" charset="0"/>
              </a:rPr>
              <a:t>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--type=all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--proto=0- |    \</a:t>
            </a:r>
          </a:p>
          <a:p>
            <a:pPr lvl="0">
              <a:spcBef>
                <a:spcPct val="30000"/>
              </a:spcBef>
              <a:spcAft>
                <a:spcPct val="0"/>
              </a:spcAft>
              <a:buSzTx/>
            </a:pPr>
            <a:r>
              <a:rPr lang="en-US" sz="1200" kern="1200" dirty="0" err="1">
                <a:solidFill>
                  <a:srgbClr val="000000"/>
                </a:solidFill>
                <a:latin typeface="Courier New" pitchFamily="49" charset="0"/>
                <a:ea typeface="ＭＳ Ｐゴシック" pitchFamily="1" charset="-128"/>
                <a:cs typeface="Courier New" pitchFamily="49" charset="0"/>
              </a:rPr>
              <a:t>rwuniq</a:t>
            </a:r>
            <a:r>
              <a:rPr lang="en-US" sz="1200" kern="1200" dirty="0">
                <a:solidFill>
                  <a:srgbClr val="000000"/>
                </a:solidFill>
                <a:latin typeface="Courier New" pitchFamily="49" charset="0"/>
                <a:ea typeface="ＭＳ Ｐゴシック" pitchFamily="1" charset="-128"/>
                <a:cs typeface="Courier New" pitchFamily="49" charset="0"/>
              </a:rPr>
              <a:t> --fields=type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--no-titles  |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sort --numeric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--reverse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--key=2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--field-separator="|"   | \</a:t>
            </a:r>
          </a:p>
          <a:p>
            <a:pPr lvl="0">
              <a:spcBef>
                <a:spcPct val="30000"/>
              </a:spcBef>
              <a:spcAft>
                <a:spcPct val="0"/>
              </a:spcAft>
              <a:buSzTx/>
            </a:pPr>
            <a:r>
              <a:rPr lang="en-US" sz="1200" kern="1200" dirty="0" err="1" smtClean="0">
                <a:solidFill>
                  <a:srgbClr val="000000"/>
                </a:solidFill>
                <a:latin typeface="Courier New" pitchFamily="49" charset="0"/>
                <a:ea typeface="ＭＳ Ｐゴシック" pitchFamily="1" charset="-128"/>
                <a:cs typeface="Courier New" pitchFamily="49" charset="0"/>
              </a:rPr>
              <a:t>rycategories</a:t>
            </a:r>
            <a:r>
              <a:rPr lang="en-US" sz="1200" kern="1200" dirty="0" smtClean="0">
                <a:solidFill>
                  <a:srgbClr val="000000"/>
                </a:solidFill>
                <a:latin typeface="Courier New" pitchFamily="49" charset="0"/>
                <a:ea typeface="ＭＳ Ｐゴシック" pitchFamily="1" charset="-128"/>
                <a:cs typeface="Courier New" pitchFamily="49" charset="0"/>
              </a:rPr>
              <a:t> </a:t>
            </a:r>
            <a:r>
              <a:rPr lang="en-US" sz="1200" kern="1200" dirty="0">
                <a:solidFill>
                  <a:srgbClr val="000000"/>
                </a:solidFill>
                <a:latin typeface="Courier New" pitchFamily="49" charset="0"/>
                <a:ea typeface="ＭＳ Ｐゴシック" pitchFamily="1" charset="-128"/>
                <a:cs typeface="Courier New" pitchFamily="49" charset="0"/>
              </a:rPr>
              <a:t>--input-path -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a:t>
            </a:r>
            <a:r>
              <a:rPr lang="en-US" sz="1200" kern="1200" dirty="0" err="1" smtClean="0">
                <a:solidFill>
                  <a:srgbClr val="000000"/>
                </a:solidFill>
                <a:latin typeface="Courier New" pitchFamily="49" charset="0"/>
                <a:ea typeface="ＭＳ Ｐゴシック" pitchFamily="1" charset="-128"/>
                <a:cs typeface="Courier New" pitchFamily="49" charset="0"/>
              </a:rPr>
              <a:t>val</a:t>
            </a:r>
            <a:r>
              <a:rPr lang="en-US" sz="1200" kern="1200" dirty="0" smtClean="0">
                <a:solidFill>
                  <a:srgbClr val="000000"/>
                </a:solidFill>
                <a:latin typeface="Courier New" pitchFamily="49" charset="0"/>
                <a:ea typeface="ＭＳ Ｐゴシック" pitchFamily="1" charset="-128"/>
                <a:cs typeface="Courier New" pitchFamily="49" charset="0"/>
              </a:rPr>
              <a:t>-ticks=</a:t>
            </a:r>
            <a:r>
              <a:rPr lang="en-US" sz="1200" kern="1200" dirty="0">
                <a:solidFill>
                  <a:srgbClr val="000000"/>
                </a:solidFill>
                <a:latin typeface="Courier New" pitchFamily="49" charset="0"/>
                <a:ea typeface="ＭＳ Ｐゴシック" pitchFamily="1" charset="-128"/>
                <a:cs typeface="Courier New" pitchFamily="49" charset="0"/>
              </a:rPr>
              <a:t>"</a:t>
            </a:r>
            <a:r>
              <a:rPr lang="en-US" sz="1200" kern="1200" dirty="0" smtClean="0">
                <a:solidFill>
                  <a:srgbClr val="000000"/>
                </a:solidFill>
                <a:latin typeface="Courier New" pitchFamily="49" charset="0"/>
                <a:ea typeface="ＭＳ Ｐゴシック" pitchFamily="1" charset="-128"/>
                <a:cs typeface="Courier New" pitchFamily="49" charset="0"/>
              </a:rPr>
              <a:t>n(5)"        </a:t>
            </a:r>
            <a:r>
              <a:rPr lang="en-US" sz="1200" kern="1200" dirty="0">
                <a:solidFill>
                  <a:srgbClr val="000000"/>
                </a:solidFill>
                <a:latin typeface="Courier New" pitchFamily="49" charset="0"/>
                <a:ea typeface="ＭＳ Ｐゴシック" pitchFamily="1" charset="-128"/>
                <a:cs typeface="Courier New" pitchFamily="49" charset="0"/>
              </a:rPr>
              <a:t>\</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--title="Volume of Flow Types"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--caption="Flow Types"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--left-label="Number of flows"  \</a:t>
            </a:r>
          </a:p>
          <a:p>
            <a:pPr lvl="0">
              <a:spcBef>
                <a:spcPct val="30000"/>
              </a:spcBef>
              <a:spcAft>
                <a:spcPct val="0"/>
              </a:spcAft>
              <a:buSzTx/>
            </a:pPr>
            <a:r>
              <a:rPr lang="en-US" sz="1200" kern="1200" dirty="0">
                <a:solidFill>
                  <a:srgbClr val="000000"/>
                </a:solidFill>
                <a:latin typeface="Courier New" pitchFamily="49" charset="0"/>
                <a:ea typeface="ＭＳ Ｐゴシック" pitchFamily="1" charset="-128"/>
                <a:cs typeface="Courier New" pitchFamily="49" charset="0"/>
              </a:rPr>
              <a:t>        --output-path=barchart-flowtype.png</a:t>
            </a:r>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4771611" y="1244048"/>
            <a:ext cx="3810000" cy="3810000"/>
          </a:xfrm>
          <a:ln>
            <a:solidFill>
              <a:schemeClr val="tx1"/>
            </a:solidFill>
          </a:ln>
        </p:spPr>
      </p:pic>
    </p:spTree>
    <p:extLst>
      <p:ext uri="{BB962C8B-B14F-4D97-AF65-F5344CB8AC3E}">
        <p14:creationId xmlns:p14="http://schemas.microsoft.com/office/powerpoint/2010/main" val="328359540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on prep for graph</a:t>
            </a:r>
            <a:endParaRPr lang="en-US" dirty="0"/>
          </a:p>
        </p:txBody>
      </p:sp>
      <p:sp>
        <p:nvSpPr>
          <p:cNvPr id="3" name="Content Placeholder 2"/>
          <p:cNvSpPr>
            <a:spLocks noGrp="1"/>
          </p:cNvSpPr>
          <p:nvPr>
            <p:ph idx="1"/>
          </p:nvPr>
        </p:nvSpPr>
        <p:spPr/>
        <p:txBody>
          <a:bodyPr/>
          <a:lstStyle/>
          <a:p>
            <a:pPr lvl="1"/>
            <a:endParaRPr lang="en-US" dirty="0" smtClean="0"/>
          </a:p>
          <a:p>
            <a:pPr lvl="1"/>
            <a:r>
              <a:rPr lang="en-US" sz="3200" dirty="0" smtClean="0"/>
              <a:t>We use SiLK commands here… so</a:t>
            </a:r>
          </a:p>
          <a:p>
            <a:pPr lvl="2"/>
            <a:r>
              <a:rPr lang="en-US" sz="2900" dirty="0" smtClean="0"/>
              <a:t>Why was </a:t>
            </a:r>
            <a:r>
              <a:rPr lang="en-US" sz="3300" dirty="0" smtClean="0">
                <a:latin typeface="Courier New" pitchFamily="49" charset="0"/>
                <a:cs typeface="Courier New" pitchFamily="49" charset="0"/>
              </a:rPr>
              <a:t>sort</a:t>
            </a:r>
            <a:r>
              <a:rPr lang="en-US" sz="2900" dirty="0" smtClean="0"/>
              <a:t> used instead of </a:t>
            </a:r>
            <a:r>
              <a:rPr lang="en-US" sz="2900" dirty="0" err="1" smtClean="0">
                <a:latin typeface="Courier New" pitchFamily="49" charset="0"/>
                <a:cs typeface="Courier New" pitchFamily="49" charset="0"/>
              </a:rPr>
              <a:t>rwsort</a:t>
            </a:r>
            <a:r>
              <a:rPr lang="en-US" sz="2900" dirty="0" smtClean="0"/>
              <a:t>?</a:t>
            </a:r>
            <a:endParaRPr lang="en-US" sz="2900" dirty="0"/>
          </a:p>
        </p:txBody>
      </p:sp>
    </p:spTree>
    <p:extLst>
      <p:ext uri="{BB962C8B-B14F-4D97-AF65-F5344CB8AC3E}">
        <p14:creationId xmlns:p14="http://schemas.microsoft.com/office/powerpoint/2010/main" val="184076347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lvl="1"/>
            <a:r>
              <a:rPr lang="en-US" dirty="0" smtClean="0">
                <a:latin typeface="Calibri" pitchFamily="34" charset="0"/>
              </a:rPr>
              <a:t>Produce a bar chart of counts of countries by continent</a:t>
            </a:r>
          </a:p>
          <a:p>
            <a:pPr lvl="1"/>
            <a:r>
              <a:rPr lang="en-US" dirty="0" smtClean="0">
                <a:latin typeface="Calibri" pitchFamily="34" charset="0"/>
              </a:rPr>
              <a:t>For the following, use an hour’s worth of data from one sensor</a:t>
            </a:r>
          </a:p>
          <a:p>
            <a:pPr lvl="2"/>
            <a:r>
              <a:rPr lang="en-US" dirty="0" smtClean="0">
                <a:latin typeface="Calibri" pitchFamily="34" charset="0"/>
              </a:rPr>
              <a:t>Produce a bar chart of </a:t>
            </a:r>
            <a:r>
              <a:rPr lang="en-US" dirty="0">
                <a:latin typeface="Calibri" pitchFamily="34" charset="0"/>
              </a:rPr>
              <a:t>counts of flows by </a:t>
            </a:r>
            <a:r>
              <a:rPr lang="en-US" dirty="0" smtClean="0">
                <a:latin typeface="Calibri" pitchFamily="34" charset="0"/>
              </a:rPr>
              <a:t>protocol</a:t>
            </a:r>
          </a:p>
          <a:p>
            <a:pPr lvl="2"/>
            <a:r>
              <a:rPr lang="en-US" dirty="0" smtClean="0">
                <a:latin typeface="Calibri" pitchFamily="34" charset="0"/>
              </a:rPr>
              <a:t>Produce a bar chart of counts of bytes by protocol</a:t>
            </a:r>
          </a:p>
          <a:p>
            <a:pPr lvl="1"/>
            <a:endParaRPr lang="en-US" dirty="0">
              <a:latin typeface="Calibri" pitchFamily="34" charset="0"/>
            </a:endParaRPr>
          </a:p>
          <a:p>
            <a:endParaRPr lang="en-US" dirty="0"/>
          </a:p>
        </p:txBody>
      </p:sp>
    </p:spTree>
    <p:extLst>
      <p:ext uri="{BB962C8B-B14F-4D97-AF65-F5344CB8AC3E}">
        <p14:creationId xmlns:p14="http://schemas.microsoft.com/office/powerpoint/2010/main" val="384857283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369365" y="2517914"/>
            <a:ext cx="5486400" cy="1295400"/>
          </a:xfrm>
        </p:spPr>
        <p:txBody>
          <a:bodyPr/>
          <a:lstStyle/>
          <a:p>
            <a:r>
              <a:rPr lang="en-US" sz="6600" dirty="0" smtClean="0"/>
              <a:t>Scatter Plots</a:t>
            </a:r>
            <a:endParaRPr lang="en-US" sz="6600" dirty="0"/>
          </a:p>
        </p:txBody>
      </p:sp>
    </p:spTree>
    <p:extLst>
      <p:ext uri="{BB962C8B-B14F-4D97-AF65-F5344CB8AC3E}">
        <p14:creationId xmlns:p14="http://schemas.microsoft.com/office/powerpoint/2010/main" val="172148964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 Plot Basics</a:t>
            </a:r>
            <a:endParaRPr lang="en-US" dirty="0"/>
          </a:p>
        </p:txBody>
      </p:sp>
      <p:sp>
        <p:nvSpPr>
          <p:cNvPr id="3" name="Content Placeholder 2"/>
          <p:cNvSpPr>
            <a:spLocks noGrp="1"/>
          </p:cNvSpPr>
          <p:nvPr>
            <p:ph idx="1"/>
          </p:nvPr>
        </p:nvSpPr>
        <p:spPr/>
        <p:txBody>
          <a:bodyPr/>
          <a:lstStyle/>
          <a:p>
            <a:r>
              <a:rPr lang="en-US" dirty="0" smtClean="0"/>
              <a:t>What is it?</a:t>
            </a:r>
          </a:p>
          <a:p>
            <a:pPr lvl="1"/>
            <a:r>
              <a:rPr lang="en-US" dirty="0" smtClean="0"/>
              <a:t>Two dimensional representation of the relationship between two sets of values</a:t>
            </a:r>
          </a:p>
          <a:p>
            <a:r>
              <a:rPr lang="en-US" dirty="0" smtClean="0"/>
              <a:t>Where are they used?</a:t>
            </a:r>
          </a:p>
          <a:p>
            <a:pPr lvl="1"/>
            <a:r>
              <a:rPr lang="en-US" dirty="0" smtClean="0"/>
              <a:t>Looking for (visual) relationship (perhaps correlation) between two values</a:t>
            </a:r>
          </a:p>
          <a:p>
            <a:pPr lvl="1"/>
            <a:r>
              <a:rPr lang="en-US" dirty="0" smtClean="0"/>
              <a:t>Clustering</a:t>
            </a:r>
          </a:p>
          <a:p>
            <a:endParaRPr lang="en-US" dirty="0"/>
          </a:p>
        </p:txBody>
      </p:sp>
    </p:spTree>
    <p:extLst>
      <p:ext uri="{BB962C8B-B14F-4D97-AF65-F5344CB8AC3E}">
        <p14:creationId xmlns:p14="http://schemas.microsoft.com/office/powerpoint/2010/main" val="283238802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3</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0919171"/>
              </p:ext>
            </p:extLst>
          </p:nvPr>
        </p:nvGraphicFramePr>
        <p:xfrm>
          <a:off x="304800" y="1063487"/>
          <a:ext cx="8458200" cy="5233945"/>
        </p:xfrm>
        <a:graphic>
          <a:graphicData uri="http://schemas.openxmlformats.org/drawingml/2006/table">
            <a:tbl>
              <a:tblPr firstRow="1" bandRow="1">
                <a:tableStyleId>{BDBED569-4797-4DF1-A0F4-6AAB3CD982D8}</a:tableStyleId>
              </a:tblPr>
              <a:tblGrid>
                <a:gridCol w="2667000"/>
                <a:gridCol w="5791200"/>
              </a:tblGrid>
              <a:tr h="934633">
                <a:tc>
                  <a:txBody>
                    <a:bodyPr/>
                    <a:lstStyle/>
                    <a:p>
                      <a:r>
                        <a:rPr lang="en-US" b="0" dirty="0" smtClean="0"/>
                        <a:t>Scatterplot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 scatter plot, scatterplot, or </a:t>
                      </a:r>
                      <a:r>
                        <a:rPr lang="en-US" b="0" dirty="0" err="1" smtClean="0"/>
                        <a:t>scattergraph</a:t>
                      </a:r>
                      <a:r>
                        <a:rPr lang="en-US" b="0" dirty="0" smtClean="0"/>
                        <a:t> is a type of </a:t>
                      </a:r>
                      <a:r>
                        <a:rPr lang="en-US" b="0" dirty="0" smtClean="0">
                          <a:hlinkClick r:id="rId2" tooltip="Mathematical diagram"/>
                        </a:rPr>
                        <a:t>mathematical diagram</a:t>
                      </a:r>
                      <a:r>
                        <a:rPr lang="en-US" b="0" dirty="0" smtClean="0"/>
                        <a:t> using </a:t>
                      </a:r>
                      <a:r>
                        <a:rPr lang="en-US" b="0" dirty="0" smtClean="0">
                          <a:hlinkClick r:id="rId3" tooltip="Cartesian coordinate system"/>
                        </a:rPr>
                        <a:t>Cartesian coordinates</a:t>
                      </a:r>
                      <a:r>
                        <a:rPr lang="en-US" b="0" dirty="0" smtClean="0"/>
                        <a:t> to display values for two </a:t>
                      </a:r>
                      <a:r>
                        <a:rPr lang="en-US" b="0" dirty="0" smtClean="0">
                          <a:hlinkClick r:id="rId4" tooltip="Variable (mathematics)"/>
                        </a:rPr>
                        <a:t>variables</a:t>
                      </a:r>
                      <a:r>
                        <a:rPr lang="en-US" b="0" dirty="0" smtClean="0"/>
                        <a:t> for a set of data.</a:t>
                      </a:r>
                    </a:p>
                  </a:txBody>
                  <a:tcPr/>
                </a:tc>
              </a:tr>
              <a:tr h="373853">
                <a:tc>
                  <a:txBody>
                    <a:bodyPr/>
                    <a:lstStyle/>
                    <a:p>
                      <a:endParaRPr lang="en-US" dirty="0" smtClean="0"/>
                    </a:p>
                  </a:txBody>
                  <a:tcPr/>
                </a:tc>
                <a:tc>
                  <a:txBody>
                    <a:bodyPr/>
                    <a:lstStyle/>
                    <a:p>
                      <a:endParaRPr lang="en-US" dirty="0" smtClean="0"/>
                    </a:p>
                  </a:txBody>
                  <a:tcPr/>
                </a:tc>
              </a:tr>
              <a:tr h="2336583">
                <a:tc>
                  <a:txBody>
                    <a:bodyPr/>
                    <a:lstStyle/>
                    <a:p>
                      <a:r>
                        <a:rPr lang="en-US" dirty="0" smtClean="0"/>
                        <a:t>Cluster </a:t>
                      </a:r>
                    </a:p>
                    <a:p>
                      <a:r>
                        <a:rPr lang="en-US" dirty="0" smtClean="0"/>
                        <a:t>Clustering </a:t>
                      </a:r>
                    </a:p>
                    <a:p>
                      <a:r>
                        <a:rPr lang="en-US" dirty="0" smtClean="0"/>
                        <a:t>Cluster</a:t>
                      </a:r>
                      <a:r>
                        <a:rPr lang="en-US" baseline="0" dirty="0" smtClean="0"/>
                        <a:t> Analysis</a:t>
                      </a:r>
                      <a:endParaRPr lang="en-US" dirty="0" smtClean="0"/>
                    </a:p>
                  </a:txBody>
                  <a:tcPr/>
                </a:tc>
                <a:tc>
                  <a:txBody>
                    <a:bodyPr/>
                    <a:lstStyle/>
                    <a:p>
                      <a:r>
                        <a:rPr lang="en-US" dirty="0" smtClean="0"/>
                        <a:t>The task of grouping a set of objects in such a way that objects in the same group (called a </a:t>
                      </a:r>
                      <a:r>
                        <a:rPr lang="en-US" b="1" dirty="0" smtClean="0"/>
                        <a:t>cluster</a:t>
                      </a:r>
                      <a:r>
                        <a:rPr lang="en-US" dirty="0" smtClean="0"/>
                        <a:t>) are more similar (in some sense or another) to each other than to those in other groups (clusters). It is a main task of exploratory </a:t>
                      </a:r>
                      <a:r>
                        <a:rPr lang="en-US" dirty="0" smtClean="0">
                          <a:hlinkClick r:id="rId5" tooltip="Data mining"/>
                        </a:rPr>
                        <a:t>data mining</a:t>
                      </a:r>
                      <a:r>
                        <a:rPr lang="en-US" dirty="0" smtClean="0"/>
                        <a:t>, and a common technique for </a:t>
                      </a:r>
                      <a:r>
                        <a:rPr lang="en-US" dirty="0" smtClean="0">
                          <a:hlinkClick r:id="rId6" tooltip="Statistics"/>
                        </a:rPr>
                        <a:t>statistical</a:t>
                      </a:r>
                      <a:r>
                        <a:rPr lang="en-US" dirty="0" smtClean="0"/>
                        <a:t> </a:t>
                      </a:r>
                      <a:r>
                        <a:rPr lang="en-US" dirty="0" smtClean="0">
                          <a:hlinkClick r:id="rId7" tooltip="Data analysis"/>
                        </a:rPr>
                        <a:t>data analysis</a:t>
                      </a:r>
                      <a:r>
                        <a:rPr lang="en-US" dirty="0" smtClean="0"/>
                        <a:t>, used in many fields, including </a:t>
                      </a:r>
                      <a:r>
                        <a:rPr lang="en-US" dirty="0" smtClean="0">
                          <a:hlinkClick r:id="rId8" tooltip="Machine learning"/>
                        </a:rPr>
                        <a:t>machine learning</a:t>
                      </a:r>
                      <a:r>
                        <a:rPr lang="en-US" dirty="0" smtClean="0"/>
                        <a:t>, </a:t>
                      </a:r>
                      <a:r>
                        <a:rPr lang="en-US" dirty="0" smtClean="0">
                          <a:hlinkClick r:id="rId9" tooltip="Pattern recognition"/>
                        </a:rPr>
                        <a:t>pattern recognition</a:t>
                      </a:r>
                      <a:r>
                        <a:rPr lang="en-US" dirty="0" smtClean="0"/>
                        <a:t>, </a:t>
                      </a:r>
                      <a:r>
                        <a:rPr lang="en-US" dirty="0" smtClean="0">
                          <a:hlinkClick r:id="rId10" tooltip="Image analysis"/>
                        </a:rPr>
                        <a:t>image analysis</a:t>
                      </a:r>
                      <a:r>
                        <a:rPr lang="en-US" dirty="0" smtClean="0"/>
                        <a:t>, </a:t>
                      </a:r>
                      <a:r>
                        <a:rPr lang="en-US" dirty="0" smtClean="0">
                          <a:hlinkClick r:id="rId11" tooltip="Information retrieval"/>
                        </a:rPr>
                        <a:t>information retrieval</a:t>
                      </a:r>
                      <a:r>
                        <a:rPr lang="en-US" dirty="0" smtClean="0"/>
                        <a:t>, and </a:t>
                      </a:r>
                      <a:r>
                        <a:rPr lang="en-US" dirty="0" smtClean="0">
                          <a:hlinkClick r:id="rId12" tooltip="Bioinformatics"/>
                        </a:rPr>
                        <a:t>bioinformatics</a:t>
                      </a:r>
                      <a:r>
                        <a:rPr lang="en-US" dirty="0" smtClean="0"/>
                        <a:t>.</a:t>
                      </a:r>
                    </a:p>
                  </a:txBody>
                  <a:tcPr/>
                </a:tc>
              </a:tr>
              <a:tr h="373853">
                <a:tc>
                  <a:txBody>
                    <a:bodyPr/>
                    <a:lstStyle/>
                    <a:p>
                      <a:endParaRPr lang="en-US" dirty="0"/>
                    </a:p>
                  </a:txBody>
                  <a:tcPr/>
                </a:tc>
                <a:tc>
                  <a:txBody>
                    <a:bodyPr/>
                    <a:lstStyle/>
                    <a:p>
                      <a:endParaRPr lang="en-US"/>
                    </a:p>
                  </a:txBody>
                  <a:tcPr/>
                </a:tc>
              </a:tr>
              <a:tr h="12150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Correlation</a:t>
                      </a:r>
                    </a:p>
                    <a:p>
                      <a:endParaRPr lang="en-US" dirty="0"/>
                    </a:p>
                  </a:txBody>
                  <a:tcPr/>
                </a:tc>
                <a:tc>
                  <a:txBody>
                    <a:bodyPr/>
                    <a:lstStyle/>
                    <a:p>
                      <a:r>
                        <a:rPr lang="en-US" b="1" dirty="0" smtClean="0">
                          <a:hlinkClick r:id="rId13" tooltip="Correlation and dependence"/>
                        </a:rPr>
                        <a:t>Correlation</a:t>
                      </a:r>
                      <a:r>
                        <a:rPr lang="en-US" dirty="0" smtClean="0"/>
                        <a:t> is a measure of relationship between two mathematical variables or measured data values, which includes </a:t>
                      </a:r>
                      <a:r>
                        <a:rPr lang="en-US" u="none" dirty="0" smtClean="0"/>
                        <a:t>the </a:t>
                      </a:r>
                      <a:r>
                        <a:rPr lang="en-US" u="none" dirty="0" smtClean="0">
                          <a:hlinkClick r:id="rId14" tooltip="Pearson product-moment correlation coefficient"/>
                        </a:rPr>
                        <a:t>Pearson correlation coefficient</a:t>
                      </a:r>
                      <a:r>
                        <a:rPr lang="en-US" u="none" dirty="0" smtClean="0"/>
                        <a:t> </a:t>
                      </a:r>
                      <a:r>
                        <a:rPr lang="en-US" dirty="0" smtClean="0"/>
                        <a:t>as a special case.</a:t>
                      </a:r>
                      <a:endParaRPr lang="en-US" dirty="0"/>
                    </a:p>
                  </a:txBody>
                  <a:tcPr/>
                </a:tc>
              </a:tr>
            </a:tbl>
          </a:graphicData>
        </a:graphic>
      </p:graphicFrame>
    </p:spTree>
    <p:extLst>
      <p:ext uri="{BB962C8B-B14F-4D97-AF65-F5344CB8AC3E}">
        <p14:creationId xmlns:p14="http://schemas.microsoft.com/office/powerpoint/2010/main" val="54491937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3/17/2014</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2467113"/>
              </p:ext>
            </p:extLst>
          </p:nvPr>
        </p:nvGraphicFramePr>
        <p:xfrm>
          <a:off x="304800" y="1143000"/>
          <a:ext cx="8458200" cy="3708400"/>
        </p:xfrm>
        <a:graphic>
          <a:graphicData uri="http://schemas.openxmlformats.org/drawingml/2006/table">
            <a:tbl>
              <a:tblPr firstRow="1" bandRow="1">
                <a:tableStyleId>{5C22544A-7EE6-4342-B048-85BDC9FD1C3A}</a:tableStyleId>
              </a:tblPr>
              <a:tblGrid>
                <a:gridCol w="1633330"/>
                <a:gridCol w="6824870"/>
              </a:tblGrid>
              <a:tr h="370840">
                <a:tc>
                  <a:txBody>
                    <a:bodyPr/>
                    <a:lstStyle/>
                    <a:p>
                      <a:r>
                        <a:rPr lang="en-US" dirty="0" smtClean="0"/>
                        <a:t>Time</a:t>
                      </a:r>
                      <a:endParaRPr lang="en-US" dirty="0"/>
                    </a:p>
                  </a:txBody>
                  <a:tcPr/>
                </a:tc>
                <a:tc>
                  <a:txBody>
                    <a:bodyPr/>
                    <a:lstStyle/>
                    <a:p>
                      <a:r>
                        <a:rPr lang="en-US" dirty="0" smtClean="0"/>
                        <a:t>Topic</a:t>
                      </a:r>
                      <a:endParaRPr lang="en-US" dirty="0"/>
                    </a:p>
                  </a:txBody>
                  <a:tcPr/>
                </a:tc>
              </a:tr>
              <a:tr h="370840">
                <a:tc>
                  <a:txBody>
                    <a:bodyPr/>
                    <a:lstStyle/>
                    <a:p>
                      <a:r>
                        <a:rPr lang="en-US" dirty="0" smtClean="0"/>
                        <a:t>1600</a:t>
                      </a:r>
                      <a:endParaRPr lang="en-US" dirty="0"/>
                    </a:p>
                  </a:txBody>
                  <a:tcPr/>
                </a:tc>
                <a:tc>
                  <a:txBody>
                    <a:bodyPr/>
                    <a:lstStyle/>
                    <a:p>
                      <a:r>
                        <a:rPr lang="en-US" dirty="0" smtClean="0"/>
                        <a:t>Introduction</a:t>
                      </a:r>
                      <a:endParaRPr lang="en-US" dirty="0"/>
                    </a:p>
                  </a:txBody>
                  <a:tcPr/>
                </a:tc>
              </a:tr>
              <a:tr h="370840">
                <a:tc>
                  <a:txBody>
                    <a:bodyPr/>
                    <a:lstStyle/>
                    <a:p>
                      <a:r>
                        <a:rPr lang="en-US" dirty="0" smtClean="0"/>
                        <a:t>1630</a:t>
                      </a:r>
                    </a:p>
                  </a:txBody>
                  <a:tcPr/>
                </a:tc>
                <a:tc>
                  <a:txBody>
                    <a:bodyPr/>
                    <a:lstStyle/>
                    <a:p>
                      <a:r>
                        <a:rPr lang="en-US" dirty="0" smtClean="0"/>
                        <a:t>Bar charts</a:t>
                      </a:r>
                      <a:endParaRPr lang="en-US" dirty="0"/>
                    </a:p>
                  </a:txBody>
                  <a:tcPr/>
                </a:tc>
              </a:tr>
              <a:tr h="370840">
                <a:tc>
                  <a:txBody>
                    <a:bodyPr/>
                    <a:lstStyle/>
                    <a:p>
                      <a:r>
                        <a:rPr lang="en-US" dirty="0" smtClean="0"/>
                        <a:t>1700</a:t>
                      </a:r>
                      <a:endParaRPr lang="en-US" dirty="0"/>
                    </a:p>
                  </a:txBody>
                  <a:tcPr/>
                </a:tc>
                <a:tc>
                  <a:txBody>
                    <a:bodyPr/>
                    <a:lstStyle/>
                    <a:p>
                      <a:r>
                        <a:rPr lang="en-US" dirty="0" smtClean="0"/>
                        <a:t>Hands on</a:t>
                      </a:r>
                      <a:endParaRPr lang="en-US" dirty="0"/>
                    </a:p>
                  </a:txBody>
                  <a:tcPr/>
                </a:tc>
              </a:tr>
              <a:tr h="370840">
                <a:tc>
                  <a:txBody>
                    <a:bodyPr/>
                    <a:lstStyle/>
                    <a:p>
                      <a:r>
                        <a:rPr lang="en-US" dirty="0" smtClean="0"/>
                        <a:t>1730</a:t>
                      </a:r>
                      <a:endParaRPr lang="en-US" dirty="0"/>
                    </a:p>
                  </a:txBody>
                  <a:tcPr/>
                </a:tc>
                <a:tc>
                  <a:txBody>
                    <a:bodyPr/>
                    <a:lstStyle/>
                    <a:p>
                      <a:r>
                        <a:rPr lang="en-US" dirty="0" smtClean="0"/>
                        <a:t>Scatterplots</a:t>
                      </a:r>
                      <a:endParaRPr lang="en-US" dirty="0"/>
                    </a:p>
                  </a:txBody>
                  <a:tcPr/>
                </a:tc>
              </a:tr>
              <a:tr h="370840">
                <a:tc>
                  <a:txBody>
                    <a:bodyPr/>
                    <a:lstStyle/>
                    <a:p>
                      <a:r>
                        <a:rPr lang="en-US" dirty="0" smtClean="0"/>
                        <a:t>1800</a:t>
                      </a:r>
                      <a:endParaRPr lang="en-US" dirty="0"/>
                    </a:p>
                  </a:txBody>
                  <a:tcPr/>
                </a:tc>
                <a:tc>
                  <a:txBody>
                    <a:bodyPr/>
                    <a:lstStyle/>
                    <a:p>
                      <a:r>
                        <a:rPr lang="en-US" dirty="0" smtClean="0"/>
                        <a:t>Hands on</a:t>
                      </a:r>
                      <a:endParaRPr lang="en-US" dirty="0"/>
                    </a:p>
                  </a:txBody>
                  <a:tcPr/>
                </a:tc>
              </a:tr>
              <a:tr h="370840">
                <a:tc>
                  <a:txBody>
                    <a:bodyPr/>
                    <a:lstStyle/>
                    <a:p>
                      <a:r>
                        <a:rPr lang="en-US" dirty="0" smtClean="0"/>
                        <a:t>1830</a:t>
                      </a:r>
                      <a:endParaRPr lang="en-US" dirty="0"/>
                    </a:p>
                  </a:txBody>
                  <a:tcPr/>
                </a:tc>
                <a:tc>
                  <a:txBody>
                    <a:bodyPr/>
                    <a:lstStyle/>
                    <a:p>
                      <a:r>
                        <a:rPr lang="en-US" dirty="0" smtClean="0"/>
                        <a:t>Time</a:t>
                      </a:r>
                      <a:r>
                        <a:rPr lang="en-US" baseline="0" dirty="0" smtClean="0"/>
                        <a:t> Series</a:t>
                      </a:r>
                      <a:endParaRPr lang="en-US" dirty="0"/>
                    </a:p>
                  </a:txBody>
                  <a:tcPr/>
                </a:tc>
              </a:tr>
              <a:tr h="370840">
                <a:tc>
                  <a:txBody>
                    <a:bodyPr/>
                    <a:lstStyle/>
                    <a:p>
                      <a:r>
                        <a:rPr lang="en-US" dirty="0" smtClean="0"/>
                        <a:t>1900</a:t>
                      </a:r>
                      <a:endParaRPr lang="en-US" dirty="0"/>
                    </a:p>
                  </a:txBody>
                  <a:tcPr/>
                </a:tc>
                <a:tc>
                  <a:txBody>
                    <a:bodyPr/>
                    <a:lstStyle/>
                    <a:p>
                      <a:r>
                        <a:rPr lang="en-US" dirty="0" smtClean="0"/>
                        <a:t>Hands</a:t>
                      </a:r>
                      <a:r>
                        <a:rPr lang="en-US" baseline="0" dirty="0" smtClean="0"/>
                        <a:t> on</a:t>
                      </a:r>
                      <a:endParaRPr lang="en-US" dirty="0"/>
                    </a:p>
                  </a:txBody>
                  <a:tcPr/>
                </a:tc>
              </a:tr>
              <a:tr h="370840">
                <a:tc>
                  <a:txBody>
                    <a:bodyPr/>
                    <a:lstStyle/>
                    <a:p>
                      <a:r>
                        <a:rPr lang="en-US" dirty="0" smtClean="0"/>
                        <a:t>1930</a:t>
                      </a:r>
                      <a:endParaRPr lang="en-US" dirty="0"/>
                    </a:p>
                  </a:txBody>
                  <a:tcPr/>
                </a:tc>
                <a:tc>
                  <a:txBody>
                    <a:bodyPr/>
                    <a:lstStyle/>
                    <a:p>
                      <a:r>
                        <a:rPr lang="en-US" dirty="0" smtClean="0"/>
                        <a:t>More</a:t>
                      </a:r>
                      <a:r>
                        <a:rPr lang="en-US" baseline="0" dirty="0" smtClean="0"/>
                        <a:t> Time Series, summary and conclusions</a:t>
                      </a:r>
                      <a:endParaRPr lang="en-US" dirty="0"/>
                    </a:p>
                  </a:txBody>
                  <a:tcPr/>
                </a:tc>
              </a:tr>
              <a:tr h="370840">
                <a:tc>
                  <a:txBody>
                    <a:bodyPr/>
                    <a:lstStyle/>
                    <a:p>
                      <a:r>
                        <a:rPr lang="en-US" dirty="0" smtClean="0"/>
                        <a:t>2000</a:t>
                      </a:r>
                      <a:endParaRPr lang="en-US" dirty="0"/>
                    </a:p>
                  </a:txBody>
                  <a:tcPr/>
                </a:tc>
                <a:tc>
                  <a:txBody>
                    <a:bodyPr/>
                    <a:lstStyle/>
                    <a:p>
                      <a:r>
                        <a:rPr lang="en-US" dirty="0" smtClean="0"/>
                        <a:t>Adjourn</a:t>
                      </a:r>
                      <a:endParaRPr lang="en-US" dirty="0"/>
                    </a:p>
                  </a:txBody>
                  <a:tcPr/>
                </a:tc>
              </a:tr>
            </a:tbl>
          </a:graphicData>
        </a:graphic>
      </p:graphicFrame>
    </p:spTree>
    <p:extLst>
      <p:ext uri="{BB962C8B-B14F-4D97-AF65-F5344CB8AC3E}">
        <p14:creationId xmlns:p14="http://schemas.microsoft.com/office/powerpoint/2010/main" val="56876982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ryscatterplot</a:t>
            </a:r>
            <a:endParaRPr lang="en-US" dirty="0"/>
          </a:p>
        </p:txBody>
      </p:sp>
      <p:sp>
        <p:nvSpPr>
          <p:cNvPr id="3" name="Content Placeholder 2"/>
          <p:cNvSpPr>
            <a:spLocks noGrp="1"/>
          </p:cNvSpPr>
          <p:nvPr>
            <p:ph idx="1"/>
          </p:nvPr>
        </p:nvSpPr>
        <p:spPr/>
        <p:txBody>
          <a:bodyPr/>
          <a:lstStyle/>
          <a:p>
            <a:r>
              <a:rPr lang="en-US" dirty="0" smtClean="0"/>
              <a:t>Common options</a:t>
            </a:r>
          </a:p>
          <a:p>
            <a:pPr lvl="1"/>
            <a:r>
              <a:rPr lang="en-US" dirty="0" smtClean="0"/>
              <a:t>--input-path=&lt;file&gt;</a:t>
            </a:r>
          </a:p>
          <a:p>
            <a:pPr lvl="1"/>
            <a:r>
              <a:rPr lang="en-US" dirty="0" smtClean="0"/>
              <a:t>--output-path=&lt;image file&gt;</a:t>
            </a:r>
          </a:p>
          <a:p>
            <a:pPr lvl="2"/>
            <a:r>
              <a:rPr lang="en-US" dirty="0" smtClean="0"/>
              <a:t>jpg, </a:t>
            </a:r>
            <a:r>
              <a:rPr lang="en-US" dirty="0" err="1" smtClean="0"/>
              <a:t>png</a:t>
            </a:r>
            <a:r>
              <a:rPr lang="en-US" dirty="0" smtClean="0"/>
              <a:t>, </a:t>
            </a:r>
            <a:r>
              <a:rPr lang="en-US" dirty="0" err="1" smtClean="0"/>
              <a:t>svg</a:t>
            </a:r>
            <a:endParaRPr lang="en-US" dirty="0" smtClean="0"/>
          </a:p>
          <a:p>
            <a:pPr lvl="1"/>
            <a:r>
              <a:rPr lang="en-US" dirty="0" smtClean="0"/>
              <a:t>--x-input=&lt;value&gt;</a:t>
            </a:r>
          </a:p>
          <a:p>
            <a:pPr lvl="1"/>
            <a:r>
              <a:rPr lang="en-US" dirty="0" smtClean="0"/>
              <a:t>--y-input=&lt;value&gt;</a:t>
            </a:r>
          </a:p>
          <a:p>
            <a:pPr lvl="1"/>
            <a:r>
              <a:rPr lang="en-US" dirty="0" smtClean="0"/>
              <a:t>--marker-size=&lt;</a:t>
            </a:r>
            <a:r>
              <a:rPr lang="en-US" dirty="0" err="1" smtClean="0"/>
              <a:t>int</a:t>
            </a:r>
            <a:r>
              <a:rPr lang="en-US" dirty="0" smtClean="0"/>
              <a:t>&gt;</a:t>
            </a:r>
          </a:p>
          <a:p>
            <a:pPr lvl="1"/>
            <a:r>
              <a:rPr lang="en-US" dirty="0" smtClean="0"/>
              <a:t>--title, --caption, --left-label, --bottom-label, --caption</a:t>
            </a:r>
          </a:p>
          <a:p>
            <a:pPr lvl="1"/>
            <a:endParaRPr lang="en-US" dirty="0" smtClean="0"/>
          </a:p>
          <a:p>
            <a:endParaRPr lang="en-US" dirty="0"/>
          </a:p>
        </p:txBody>
      </p:sp>
    </p:spTree>
    <p:extLst>
      <p:ext uri="{BB962C8B-B14F-4D97-AF65-F5344CB8AC3E}">
        <p14:creationId xmlns:p14="http://schemas.microsoft.com/office/powerpoint/2010/main" val="24659467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Scatterplot of Area vs Population</a:t>
            </a:r>
            <a:endParaRPr lang="en-US" dirty="0"/>
          </a:p>
        </p:txBody>
      </p:sp>
      <p:sp>
        <p:nvSpPr>
          <p:cNvPr id="3" name="Content Placeholder 2"/>
          <p:cNvSpPr>
            <a:spLocks noGrp="1"/>
          </p:cNvSpPr>
          <p:nvPr>
            <p:ph sz="half" idx="1"/>
          </p:nvPr>
        </p:nvSpPr>
        <p:spPr/>
        <p:txBody>
          <a:bodyPr/>
          <a:lstStyle/>
          <a:p>
            <a:endParaRPr lang="en-US" sz="1000" dirty="0" smtClean="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smtClean="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smtClean="0">
              <a:latin typeface="Courier New" panose="02070309020205020404" pitchFamily="49" charset="0"/>
              <a:cs typeface="Courier New" panose="02070309020205020404" pitchFamily="49" charset="0"/>
            </a:endParaRPr>
          </a:p>
          <a:p>
            <a:r>
              <a:rPr lang="en-US" sz="1000" dirty="0" err="1" smtClean="0">
                <a:latin typeface="Courier New" panose="02070309020205020404" pitchFamily="49" charset="0"/>
                <a:cs typeface="Courier New" panose="02070309020205020404" pitchFamily="49" charset="0"/>
              </a:rPr>
              <a:t>rm</a:t>
            </a:r>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-f area-pop.png</a:t>
            </a:r>
          </a:p>
          <a:p>
            <a:r>
              <a:rPr lang="en-US" sz="1000" dirty="0" err="1">
                <a:latin typeface="Courier New" panose="02070309020205020404" pitchFamily="49" charset="0"/>
                <a:cs typeface="Courier New" panose="02070309020205020404" pitchFamily="49" charset="0"/>
              </a:rPr>
              <a:t>ryscatterplot</a:t>
            </a:r>
            <a:r>
              <a:rPr lang="en-US" sz="1000" dirty="0">
                <a:latin typeface="Courier New" panose="02070309020205020404" pitchFamily="49" charset="0"/>
                <a:cs typeface="Courier New" panose="02070309020205020404" pitchFamily="49" charset="0"/>
              </a:rPr>
              <a:t> --input-path=continents.txt       \</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x-input=2     \</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y-input=1     \</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marker-size=5         \</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title="Continent Characteristics"     \</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caption="Continental Area versus Population"  \</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left-label="Population"       \</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bottom-label="Area"           \</a:t>
            </a:r>
          </a:p>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output-path=area-pop.png</a:t>
            </a:r>
          </a:p>
          <a:p>
            <a:endParaRPr lang="en-US" sz="1000" dirty="0">
              <a:latin typeface="Courier New" panose="02070309020205020404" pitchFamily="49" charset="0"/>
              <a:cs typeface="Courier New" panose="02070309020205020404" pitchFamily="49" charset="0"/>
            </a:endParaRPr>
          </a:p>
          <a:p>
            <a:endParaRPr lang="en-US" sz="1000"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4781550" y="1790700"/>
            <a:ext cx="3810000" cy="3810000"/>
          </a:xfrm>
        </p:spPr>
      </p:pic>
    </p:spTree>
    <p:extLst>
      <p:ext uri="{BB962C8B-B14F-4D97-AF65-F5344CB8AC3E}">
        <p14:creationId xmlns:p14="http://schemas.microsoft.com/office/powerpoint/2010/main" val="264451760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Make it easier to read and maintain</a:t>
            </a:r>
            <a:endParaRPr lang="en-US" dirty="0"/>
          </a:p>
        </p:txBody>
      </p:sp>
      <p:sp>
        <p:nvSpPr>
          <p:cNvPr id="6" name="Content Placeholder 5"/>
          <p:cNvSpPr>
            <a:spLocks noGrp="1"/>
          </p:cNvSpPr>
          <p:nvPr>
            <p:ph idx="1"/>
          </p:nvPr>
        </p:nvSpPr>
        <p:spPr/>
        <p:txBody>
          <a:bodyPr/>
          <a:lstStyle/>
          <a:p>
            <a:r>
              <a:rPr lang="en-US" sz="1600" dirty="0">
                <a:latin typeface="Courier New" panose="02070309020205020404" pitchFamily="49" charset="0"/>
                <a:cs typeface="Courier New" panose="02070309020205020404" pitchFamily="49" charset="0"/>
              </a:rPr>
              <a:t>NAME=0</a:t>
            </a:r>
          </a:p>
          <a:p>
            <a:r>
              <a:rPr lang="en-US" sz="1600" dirty="0">
                <a:latin typeface="Courier New" panose="02070309020205020404" pitchFamily="49" charset="0"/>
                <a:cs typeface="Courier New" panose="02070309020205020404" pitchFamily="49" charset="0"/>
              </a:rPr>
              <a:t>POPULATION=1</a:t>
            </a:r>
          </a:p>
          <a:p>
            <a:r>
              <a:rPr lang="en-US" sz="1600" dirty="0">
                <a:latin typeface="Courier New" panose="02070309020205020404" pitchFamily="49" charset="0"/>
                <a:cs typeface="Courier New" panose="02070309020205020404" pitchFamily="49" charset="0"/>
              </a:rPr>
              <a:t>AREA=2</a:t>
            </a:r>
          </a:p>
          <a:p>
            <a:r>
              <a:rPr lang="en-US" sz="1600" dirty="0" smtClean="0">
                <a:latin typeface="Courier New" panose="02070309020205020404" pitchFamily="49" charset="0"/>
                <a:cs typeface="Courier New" panose="02070309020205020404" pitchFamily="49" charset="0"/>
              </a:rPr>
              <a:t>COUNTRIES=3</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FILE=area-pop</a:t>
            </a:r>
          </a:p>
          <a:p>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rm</a:t>
            </a:r>
            <a:r>
              <a:rPr lang="en-US" sz="1600" dirty="0">
                <a:latin typeface="Courier New" panose="02070309020205020404" pitchFamily="49" charset="0"/>
                <a:cs typeface="Courier New" panose="02070309020205020404" pitchFamily="49" charset="0"/>
              </a:rPr>
              <a:t> -f $FILE.png</a:t>
            </a:r>
          </a:p>
          <a:p>
            <a:r>
              <a:rPr lang="en-US" sz="1600" dirty="0">
                <a:latin typeface="Courier New" panose="02070309020205020404" pitchFamily="49" charset="0"/>
                <a:cs typeface="Courier New" panose="02070309020205020404" pitchFamily="49" charset="0"/>
              </a:rPr>
              <a:t>$BINDIR/</a:t>
            </a:r>
            <a:r>
              <a:rPr lang="en-US" sz="1600" dirty="0" err="1">
                <a:latin typeface="Courier New" panose="02070309020205020404" pitchFamily="49" charset="0"/>
                <a:cs typeface="Courier New" panose="02070309020205020404" pitchFamily="49" charset="0"/>
              </a:rPr>
              <a:t>ryscatterplot</a:t>
            </a:r>
            <a:r>
              <a:rPr lang="en-US" sz="1600" dirty="0">
                <a:latin typeface="Courier New" panose="02070309020205020404" pitchFamily="49" charset="0"/>
                <a:cs typeface="Courier New" panose="02070309020205020404" pitchFamily="49" charset="0"/>
              </a:rPr>
              <a:t> --input-path=continents.txt       \</a:t>
            </a:r>
          </a:p>
          <a:p>
            <a:r>
              <a:rPr lang="en-US" sz="1600" dirty="0">
                <a:latin typeface="Courier New" panose="02070309020205020404" pitchFamily="49" charset="0"/>
                <a:cs typeface="Courier New" panose="02070309020205020404" pitchFamily="49" charset="0"/>
              </a:rPr>
              <a:t>        --x-input</a:t>
            </a:r>
            <a:r>
              <a:rPr lang="en-US" sz="1600" dirty="0" smtClean="0">
                <a:latin typeface="Courier New" panose="02070309020205020404" pitchFamily="49" charset="0"/>
                <a:cs typeface="Courier New" panose="02070309020205020404" pitchFamily="49" charset="0"/>
              </a:rPr>
              <a:t>=$AREA     </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--y-input</a:t>
            </a:r>
            <a:r>
              <a:rPr lang="en-US" sz="1600" dirty="0" smtClean="0">
                <a:latin typeface="Courier New" panose="02070309020205020404" pitchFamily="49" charset="0"/>
                <a:cs typeface="Courier New" panose="02070309020205020404" pitchFamily="49" charset="0"/>
              </a:rPr>
              <a:t>=$POPULATION     </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--marker-size=5         \</a:t>
            </a:r>
          </a:p>
          <a:p>
            <a:r>
              <a:rPr lang="en-US" sz="1600" dirty="0">
                <a:latin typeface="Courier New" panose="02070309020205020404" pitchFamily="49" charset="0"/>
                <a:cs typeface="Courier New" panose="02070309020205020404" pitchFamily="49" charset="0"/>
              </a:rPr>
              <a:t>        --title="Continent Characteristics"     \</a:t>
            </a:r>
          </a:p>
          <a:p>
            <a:r>
              <a:rPr lang="en-US" sz="1600" dirty="0">
                <a:latin typeface="Courier New" panose="02070309020205020404" pitchFamily="49" charset="0"/>
                <a:cs typeface="Courier New" panose="02070309020205020404" pitchFamily="49" charset="0"/>
              </a:rPr>
              <a:t>        --caption="Continental Area versus Population"  \</a:t>
            </a:r>
          </a:p>
          <a:p>
            <a:r>
              <a:rPr lang="en-US" sz="1600" dirty="0">
                <a:latin typeface="Courier New" panose="02070309020205020404" pitchFamily="49" charset="0"/>
                <a:cs typeface="Courier New" panose="02070309020205020404" pitchFamily="49" charset="0"/>
              </a:rPr>
              <a:t>        --left-label="Population"       \</a:t>
            </a:r>
          </a:p>
          <a:p>
            <a:r>
              <a:rPr lang="en-US" sz="1600" dirty="0">
                <a:latin typeface="Courier New" panose="02070309020205020404" pitchFamily="49" charset="0"/>
                <a:cs typeface="Courier New" panose="02070309020205020404" pitchFamily="49" charset="0"/>
              </a:rPr>
              <a:t>        --bottom-label="Area"           \</a:t>
            </a:r>
          </a:p>
          <a:p>
            <a:r>
              <a:rPr lang="en-US" sz="1600" dirty="0">
                <a:latin typeface="Courier New" panose="02070309020205020404" pitchFamily="49" charset="0"/>
                <a:cs typeface="Courier New" panose="02070309020205020404" pitchFamily="49" charset="0"/>
              </a:rPr>
              <a:t>        --output-path=$FILE.png</a:t>
            </a:r>
          </a:p>
          <a:p>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42013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ICMP Type and Code data example</a:t>
            </a:r>
            <a:endParaRPr lang="en-US" dirty="0"/>
          </a:p>
        </p:txBody>
      </p:sp>
      <p:sp>
        <p:nvSpPr>
          <p:cNvPr id="4" name="Content Placeholder 3"/>
          <p:cNvSpPr>
            <a:spLocks noGrp="1"/>
          </p:cNvSpPr>
          <p:nvPr>
            <p:ph sz="half" idx="1"/>
          </p:nvPr>
        </p:nvSpPr>
        <p:spPr/>
        <p:txBody>
          <a:bodyPr/>
          <a:lstStyle/>
          <a:p>
            <a:r>
              <a:rPr lang="en-US" sz="1000" dirty="0">
                <a:latin typeface="Courier New" panose="02070309020205020404" pitchFamily="49" charset="0"/>
                <a:cs typeface="Courier New" panose="02070309020205020404" pitchFamily="49" charset="0"/>
              </a:rPr>
              <a:t># create scatterplot showing </a:t>
            </a:r>
            <a:r>
              <a:rPr lang="en-US" sz="1000" dirty="0" err="1">
                <a:latin typeface="Courier New" panose="02070309020205020404" pitchFamily="49" charset="0"/>
                <a:cs typeface="Courier New" panose="02070309020205020404" pitchFamily="49" charset="0"/>
              </a:rPr>
              <a:t>icmp</a:t>
            </a:r>
            <a:r>
              <a:rPr lang="en-US" sz="1000" dirty="0">
                <a:latin typeface="Courier New" panose="02070309020205020404" pitchFamily="49" charset="0"/>
                <a:cs typeface="Courier New" panose="02070309020205020404" pitchFamily="49" charset="0"/>
              </a:rPr>
              <a:t> type and code usage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START=2014/03/12</a:t>
            </a:r>
          </a:p>
          <a:p>
            <a:endParaRPr lang="en-US" sz="1000" dirty="0">
              <a:latin typeface="Courier New" panose="02070309020205020404" pitchFamily="49" charset="0"/>
              <a:cs typeface="Courier New" panose="02070309020205020404" pitchFamily="49" charset="0"/>
            </a:endParaRPr>
          </a:p>
          <a:p>
            <a:r>
              <a:rPr lang="en-US" sz="1000" dirty="0" err="1" smtClean="0">
                <a:latin typeface="Courier New" panose="02070309020205020404" pitchFamily="49" charset="0"/>
                <a:cs typeface="Courier New" panose="02070309020205020404" pitchFamily="49" charset="0"/>
              </a:rPr>
              <a:t>rwfilter</a:t>
            </a:r>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--start-date=$START    \</a:t>
            </a:r>
          </a:p>
          <a:p>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--type=in       \</a:t>
            </a:r>
          </a:p>
          <a:p>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--proto=1       \</a:t>
            </a:r>
          </a:p>
          <a:p>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--pass=</a:t>
            </a:r>
            <a:r>
              <a:rPr lang="en-US" sz="1000" dirty="0" err="1">
                <a:latin typeface="Courier New" panose="02070309020205020404" pitchFamily="49" charset="0"/>
                <a:cs typeface="Courier New" panose="02070309020205020404" pitchFamily="49" charset="0"/>
              </a:rPr>
              <a:t>stdout</a:t>
            </a:r>
            <a:r>
              <a:rPr lang="en-US" sz="1000" dirty="0">
                <a:latin typeface="Courier New" panose="02070309020205020404" pitchFamily="49" charset="0"/>
                <a:cs typeface="Courier New" panose="02070309020205020404" pitchFamily="49" charset="0"/>
              </a:rPr>
              <a:t>   \</a:t>
            </a:r>
          </a:p>
          <a:p>
            <a:r>
              <a:rPr lang="en-US" sz="1000" dirty="0" smtClean="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rwcut</a:t>
            </a:r>
            <a:r>
              <a:rPr lang="en-US" sz="1000" dirty="0">
                <a:latin typeface="Courier New" panose="02070309020205020404" pitchFamily="49" charset="0"/>
                <a:cs typeface="Courier New" panose="02070309020205020404" pitchFamily="49" charset="0"/>
              </a:rPr>
              <a:t> --fields=</a:t>
            </a:r>
            <a:r>
              <a:rPr lang="en-US" sz="1000" dirty="0" err="1">
                <a:latin typeface="Courier New" panose="02070309020205020404" pitchFamily="49" charset="0"/>
                <a:cs typeface="Courier New" panose="02070309020205020404" pitchFamily="49" charset="0"/>
              </a:rPr>
              <a:t>icmptypecode</a:t>
            </a:r>
            <a:r>
              <a:rPr lang="en-US" sz="1000" dirty="0">
                <a:latin typeface="Courier New" panose="02070309020205020404" pitchFamily="49" charset="0"/>
                <a:cs typeface="Courier New" panose="02070309020205020404" pitchFamily="49" charset="0"/>
              </a:rPr>
              <a:t> --no-titles       \</a:t>
            </a:r>
          </a:p>
          <a:p>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sort          \</a:t>
            </a:r>
          </a:p>
          <a:p>
            <a:r>
              <a:rPr lang="en-US" sz="1000" dirty="0" smtClean="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uniq</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half" idx="2"/>
          </p:nvPr>
        </p:nvSpPr>
        <p:spPr>
          <a:xfrm>
            <a:off x="5715000" y="1143000"/>
            <a:ext cx="3048000" cy="5105400"/>
          </a:xfrm>
        </p:spPr>
        <p:txBody>
          <a:bodyPr/>
          <a:lstStyle/>
          <a:p>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 0</a:t>
            </a:r>
            <a:r>
              <a:rPr lang="en-US" sz="1000" dirty="0">
                <a:latin typeface="Courier New" panose="02070309020205020404" pitchFamily="49" charset="0"/>
                <a:cs typeface="Courier New" panose="02070309020205020404" pitchFamily="49" charset="0"/>
              </a:rPr>
              <a:t>|  0|</a:t>
            </a:r>
          </a:p>
          <a:p>
            <a:r>
              <a:rPr lang="en-US" sz="1000" dirty="0">
                <a:latin typeface="Courier New" panose="02070309020205020404" pitchFamily="49" charset="0"/>
                <a:cs typeface="Courier New" panose="02070309020205020404" pitchFamily="49" charset="0"/>
              </a:rPr>
              <a:t>  0| 80|</a:t>
            </a:r>
          </a:p>
          <a:p>
            <a:r>
              <a:rPr lang="en-US" sz="1000" dirty="0">
                <a:latin typeface="Courier New" panose="02070309020205020404" pitchFamily="49" charset="0"/>
                <a:cs typeface="Courier New" panose="02070309020205020404" pitchFamily="49" charset="0"/>
              </a:rPr>
              <a:t> 11|  0|</a:t>
            </a:r>
          </a:p>
          <a:p>
            <a:r>
              <a:rPr lang="en-US" sz="1000" dirty="0">
                <a:latin typeface="Courier New" panose="02070309020205020404" pitchFamily="49" charset="0"/>
                <a:cs typeface="Courier New" panose="02070309020205020404" pitchFamily="49" charset="0"/>
              </a:rPr>
              <a:t> 11|  1|</a:t>
            </a:r>
          </a:p>
          <a:p>
            <a:r>
              <a:rPr lang="en-US" sz="1000" dirty="0">
                <a:latin typeface="Courier New" panose="02070309020205020404" pitchFamily="49" charset="0"/>
                <a:cs typeface="Courier New" panose="02070309020205020404" pitchFamily="49" charset="0"/>
              </a:rPr>
              <a:t> 12|  0|</a:t>
            </a:r>
          </a:p>
          <a:p>
            <a:r>
              <a:rPr lang="en-US" sz="1000" dirty="0">
                <a:latin typeface="Courier New" panose="02070309020205020404" pitchFamily="49" charset="0"/>
                <a:cs typeface="Courier New" panose="02070309020205020404" pitchFamily="49" charset="0"/>
              </a:rPr>
              <a:t>121|229|</a:t>
            </a:r>
          </a:p>
          <a:p>
            <a:r>
              <a:rPr lang="en-US" sz="1000" dirty="0">
                <a:latin typeface="Courier New" panose="02070309020205020404" pitchFamily="49" charset="0"/>
                <a:cs typeface="Courier New" panose="02070309020205020404" pitchFamily="49" charset="0"/>
              </a:rPr>
              <a:t> 12| 71|</a:t>
            </a:r>
          </a:p>
          <a:p>
            <a:r>
              <a:rPr lang="en-US" sz="1000" dirty="0">
                <a:latin typeface="Courier New" panose="02070309020205020404" pitchFamily="49" charset="0"/>
                <a:cs typeface="Courier New" panose="02070309020205020404" pitchFamily="49" charset="0"/>
              </a:rPr>
              <a:t> 13|  0|</a:t>
            </a:r>
          </a:p>
          <a:p>
            <a:r>
              <a:rPr lang="en-US" sz="1000" dirty="0">
                <a:latin typeface="Courier New" panose="02070309020205020404" pitchFamily="49" charset="0"/>
                <a:cs typeface="Courier New" panose="02070309020205020404" pitchFamily="49" charset="0"/>
              </a:rPr>
              <a:t> 13| 61|</a:t>
            </a:r>
          </a:p>
          <a:p>
            <a:r>
              <a:rPr lang="en-US" sz="1000" dirty="0">
                <a:latin typeface="Courier New" panose="02070309020205020404" pitchFamily="49" charset="0"/>
                <a:cs typeface="Courier New" panose="02070309020205020404" pitchFamily="49" charset="0"/>
              </a:rPr>
              <a:t>224|  1|</a:t>
            </a:r>
          </a:p>
          <a:p>
            <a:r>
              <a:rPr lang="en-US" sz="1000" dirty="0">
                <a:latin typeface="Courier New" panose="02070309020205020404" pitchFamily="49" charset="0"/>
                <a:cs typeface="Courier New" panose="02070309020205020404" pitchFamily="49" charset="0"/>
              </a:rPr>
              <a:t>224|  2|</a:t>
            </a:r>
          </a:p>
          <a:p>
            <a:r>
              <a:rPr lang="en-US" sz="1000" dirty="0">
                <a:latin typeface="Courier New" panose="02070309020205020404" pitchFamily="49" charset="0"/>
                <a:cs typeface="Courier New" panose="02070309020205020404" pitchFamily="49" charset="0"/>
              </a:rPr>
              <a:t>224|  7|</a:t>
            </a:r>
          </a:p>
          <a:p>
            <a:r>
              <a:rPr lang="en-US" sz="1000" dirty="0">
                <a:latin typeface="Courier New" panose="02070309020205020404" pitchFamily="49" charset="0"/>
                <a:cs typeface="Courier New" panose="02070309020205020404" pitchFamily="49" charset="0"/>
              </a:rPr>
              <a:t>228|136|</a:t>
            </a:r>
          </a:p>
          <a:p>
            <a:r>
              <a:rPr lang="en-US" sz="1000" dirty="0">
                <a:latin typeface="Courier New" panose="02070309020205020404" pitchFamily="49" charset="0"/>
                <a:cs typeface="Courier New" panose="02070309020205020404" pitchFamily="49" charset="0"/>
              </a:rPr>
              <a:t>228|207|</a:t>
            </a:r>
          </a:p>
          <a:p>
            <a:r>
              <a:rPr lang="en-US" sz="1000" dirty="0">
                <a:latin typeface="Courier New" panose="02070309020205020404" pitchFamily="49" charset="0"/>
                <a:cs typeface="Courier New" panose="02070309020205020404" pitchFamily="49" charset="0"/>
              </a:rPr>
              <a:t>  3|  0|</a:t>
            </a:r>
          </a:p>
          <a:p>
            <a:r>
              <a:rPr lang="en-US" sz="1000" dirty="0">
                <a:latin typeface="Courier New" panose="02070309020205020404" pitchFamily="49" charset="0"/>
                <a:cs typeface="Courier New" panose="02070309020205020404" pitchFamily="49" charset="0"/>
              </a:rPr>
              <a:t>  3|  1|</a:t>
            </a:r>
          </a:p>
          <a:p>
            <a:r>
              <a:rPr lang="en-US" sz="1000" dirty="0">
                <a:latin typeface="Courier New" panose="02070309020205020404" pitchFamily="49" charset="0"/>
                <a:cs typeface="Courier New" panose="02070309020205020404" pitchFamily="49" charset="0"/>
              </a:rPr>
              <a:t>  3| 10|</a:t>
            </a:r>
          </a:p>
          <a:p>
            <a:r>
              <a:rPr lang="en-US" sz="1000" dirty="0">
                <a:latin typeface="Courier New" panose="02070309020205020404" pitchFamily="49" charset="0"/>
                <a:cs typeface="Courier New" panose="02070309020205020404" pitchFamily="49" charset="0"/>
              </a:rPr>
              <a:t>  3| 13|</a:t>
            </a:r>
          </a:p>
          <a:p>
            <a:r>
              <a:rPr lang="en-US" sz="1000" dirty="0">
                <a:latin typeface="Courier New" panose="02070309020205020404" pitchFamily="49" charset="0"/>
                <a:cs typeface="Courier New" panose="02070309020205020404" pitchFamily="49" charset="0"/>
              </a:rPr>
              <a:t>  3|  2|</a:t>
            </a:r>
          </a:p>
          <a:p>
            <a:r>
              <a:rPr lang="en-US" sz="1000" dirty="0">
                <a:latin typeface="Courier New" panose="02070309020205020404" pitchFamily="49" charset="0"/>
                <a:cs typeface="Courier New" panose="02070309020205020404" pitchFamily="49" charset="0"/>
              </a:rPr>
              <a:t>  3|  3|</a:t>
            </a:r>
          </a:p>
          <a:p>
            <a:r>
              <a:rPr lang="en-US" sz="1000" dirty="0">
                <a:latin typeface="Courier New" panose="02070309020205020404" pitchFamily="49" charset="0"/>
                <a:cs typeface="Courier New" panose="02070309020205020404" pitchFamily="49" charset="0"/>
              </a:rPr>
              <a:t>  3|  4|</a:t>
            </a:r>
          </a:p>
          <a:p>
            <a:r>
              <a:rPr lang="en-US" sz="1000" dirty="0">
                <a:latin typeface="Courier New" panose="02070309020205020404" pitchFamily="49" charset="0"/>
                <a:cs typeface="Courier New" panose="02070309020205020404" pitchFamily="49" charset="0"/>
              </a:rPr>
              <a:t>  3|  9|</a:t>
            </a:r>
          </a:p>
          <a:p>
            <a:r>
              <a:rPr lang="en-US" sz="1000" dirty="0">
                <a:latin typeface="Courier New" panose="02070309020205020404" pitchFamily="49" charset="0"/>
                <a:cs typeface="Courier New" panose="02070309020205020404" pitchFamily="49" charset="0"/>
              </a:rPr>
              <a:t>  4|  0|</a:t>
            </a:r>
          </a:p>
          <a:p>
            <a:r>
              <a:rPr lang="en-US" sz="1000" dirty="0">
                <a:latin typeface="Courier New" panose="02070309020205020404" pitchFamily="49" charset="0"/>
                <a:cs typeface="Courier New" panose="02070309020205020404" pitchFamily="49" charset="0"/>
              </a:rPr>
              <a:t>  5|  1|</a:t>
            </a:r>
          </a:p>
          <a:p>
            <a:r>
              <a:rPr lang="en-US" sz="1000" dirty="0">
                <a:latin typeface="Courier New" panose="02070309020205020404" pitchFamily="49" charset="0"/>
                <a:cs typeface="Courier New" panose="02070309020205020404" pitchFamily="49" charset="0"/>
              </a:rPr>
              <a:t>  8|  0|</a:t>
            </a:r>
          </a:p>
        </p:txBody>
      </p:sp>
    </p:spTree>
    <p:extLst>
      <p:ext uri="{BB962C8B-B14F-4D97-AF65-F5344CB8AC3E}">
        <p14:creationId xmlns:p14="http://schemas.microsoft.com/office/powerpoint/2010/main" val="274494706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ICMP Cluster script and scatterplot</a:t>
            </a:r>
            <a:endParaRPr lang="en-US" dirty="0"/>
          </a:p>
        </p:txBody>
      </p:sp>
      <p:sp>
        <p:nvSpPr>
          <p:cNvPr id="3" name="Content Placeholder 2"/>
          <p:cNvSpPr>
            <a:spLocks noGrp="1"/>
          </p:cNvSpPr>
          <p:nvPr>
            <p:ph sz="half" idx="1"/>
          </p:nvPr>
        </p:nvSpPr>
        <p:spPr/>
        <p:txBody>
          <a:bodyPr/>
          <a:lstStyle/>
          <a:p>
            <a:endParaRPr lang="en-US" sz="1200" dirty="0" smtClean="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FILE=type-code</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rm</a:t>
            </a:r>
            <a:r>
              <a:rPr lang="en-US" sz="1200" dirty="0">
                <a:latin typeface="Courier New" panose="02070309020205020404" pitchFamily="49" charset="0"/>
                <a:cs typeface="Courier New" panose="02070309020205020404" pitchFamily="49" charset="0"/>
              </a:rPr>
              <a:t> -f $FILE.png</a:t>
            </a:r>
          </a:p>
          <a:p>
            <a:r>
              <a:rPr lang="en-US" sz="1200" dirty="0" err="1" smtClean="0">
                <a:latin typeface="Courier New" panose="02070309020205020404" pitchFamily="49" charset="0"/>
                <a:cs typeface="Courier New" panose="02070309020205020404" pitchFamily="49" charset="0"/>
              </a:rPr>
              <a:t>ryscatterplot</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input-path=$FILE.txt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--marker-size=5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x-scale-min=0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y-scale-min=0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x-scale-max=255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y-scale-max=255       </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title="ICMP Type and Code Clustering"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--caption="ICMP Type"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left-label="ICMP Code"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--output-path=$FILE-scaled.png</a:t>
            </a:r>
          </a:p>
          <a:p>
            <a:endParaRPr lang="en-US" sz="1200" dirty="0">
              <a:latin typeface="Courier New" panose="02070309020205020404" pitchFamily="49" charset="0"/>
              <a:cs typeface="Courier New" panose="02070309020205020404" pitchFamily="49" charset="0"/>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4781550" y="1790700"/>
            <a:ext cx="3810000" cy="3810000"/>
          </a:xfrm>
        </p:spPr>
      </p:pic>
    </p:spTree>
    <p:extLst>
      <p:ext uri="{BB962C8B-B14F-4D97-AF65-F5344CB8AC3E}">
        <p14:creationId xmlns:p14="http://schemas.microsoft.com/office/powerpoint/2010/main" val="21924503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Exercises</a:t>
            </a:r>
            <a:endParaRPr lang="en-US" dirty="0"/>
          </a:p>
        </p:txBody>
      </p:sp>
      <p:sp>
        <p:nvSpPr>
          <p:cNvPr id="6" name="Content Placeholder 5"/>
          <p:cNvSpPr>
            <a:spLocks noGrp="1"/>
          </p:cNvSpPr>
          <p:nvPr>
            <p:ph idx="1"/>
          </p:nvPr>
        </p:nvSpPr>
        <p:spPr/>
        <p:txBody>
          <a:bodyPr/>
          <a:lstStyle/>
          <a:p>
            <a:r>
              <a:rPr lang="en-US" dirty="0" smtClean="0"/>
              <a:t>Find a time and sensor that has ICMP Type and Code anomalies and scatter plot it.</a:t>
            </a:r>
          </a:p>
          <a:p>
            <a:endParaRPr lang="en-US" dirty="0"/>
          </a:p>
          <a:p>
            <a:r>
              <a:rPr lang="en-US" dirty="0" smtClean="0"/>
              <a:t>Other things to plot:</a:t>
            </a:r>
          </a:p>
          <a:p>
            <a:r>
              <a:rPr lang="en-US" dirty="0" smtClean="0"/>
              <a:t>Source vs Destination ports</a:t>
            </a:r>
          </a:p>
          <a:p>
            <a:r>
              <a:rPr lang="en-US" dirty="0" smtClean="0"/>
              <a:t>Duration vs packets or bytes</a:t>
            </a:r>
          </a:p>
          <a:p>
            <a:r>
              <a:rPr lang="en-US" dirty="0" smtClean="0"/>
              <a:t>Bytes vs packets</a:t>
            </a:r>
            <a:endParaRPr lang="en-US" dirty="0"/>
          </a:p>
        </p:txBody>
      </p:sp>
    </p:spTree>
    <p:extLst>
      <p:ext uri="{BB962C8B-B14F-4D97-AF65-F5344CB8AC3E}">
        <p14:creationId xmlns:p14="http://schemas.microsoft.com/office/powerpoint/2010/main" val="110199231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continued</a:t>
            </a:r>
            <a:endParaRPr lang="en-US" dirty="0"/>
          </a:p>
        </p:txBody>
      </p:sp>
      <p:sp>
        <p:nvSpPr>
          <p:cNvPr id="3" name="Content Placeholder 2"/>
          <p:cNvSpPr>
            <a:spLocks noGrp="1"/>
          </p:cNvSpPr>
          <p:nvPr>
            <p:ph idx="1"/>
          </p:nvPr>
        </p:nvSpPr>
        <p:spPr/>
        <p:txBody>
          <a:bodyPr/>
          <a:lstStyle/>
          <a:p>
            <a:r>
              <a:rPr lang="en-US" dirty="0" smtClean="0"/>
              <a:t>Second order analysis to plot:</a:t>
            </a:r>
          </a:p>
          <a:p>
            <a:r>
              <a:rPr lang="en-US" dirty="0" smtClean="0"/>
              <a:t>Distribution of number of ports scanned</a:t>
            </a:r>
          </a:p>
          <a:p>
            <a:r>
              <a:rPr lang="en-US" dirty="0" smtClean="0"/>
              <a:t>Distribution of number of addresses scanned</a:t>
            </a:r>
          </a:p>
          <a:p>
            <a:endParaRPr lang="en-US" dirty="0"/>
          </a:p>
        </p:txBody>
      </p:sp>
    </p:spTree>
    <p:extLst>
      <p:ext uri="{BB962C8B-B14F-4D97-AF65-F5344CB8AC3E}">
        <p14:creationId xmlns:p14="http://schemas.microsoft.com/office/powerpoint/2010/main" val="83081724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369365" y="2517914"/>
            <a:ext cx="5486400" cy="1295400"/>
          </a:xfrm>
        </p:spPr>
        <p:txBody>
          <a:bodyPr/>
          <a:lstStyle/>
          <a:p>
            <a:r>
              <a:rPr lang="en-US" sz="6600" dirty="0" smtClean="0"/>
              <a:t>Time Series</a:t>
            </a:r>
            <a:endParaRPr lang="en-US" sz="6600" dirty="0"/>
          </a:p>
        </p:txBody>
      </p:sp>
    </p:spTree>
    <p:extLst>
      <p:ext uri="{BB962C8B-B14F-4D97-AF65-F5344CB8AC3E}">
        <p14:creationId xmlns:p14="http://schemas.microsoft.com/office/powerpoint/2010/main" val="395550836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Time </a:t>
            </a:r>
            <a:r>
              <a:rPr lang="en-US" dirty="0" smtClean="0"/>
              <a:t>Series</a:t>
            </a:r>
            <a:endParaRPr lang="en-US" dirty="0"/>
          </a:p>
        </p:txBody>
      </p:sp>
      <p:sp>
        <p:nvSpPr>
          <p:cNvPr id="3" name="Content Placeholder 2"/>
          <p:cNvSpPr>
            <a:spLocks noGrp="1"/>
          </p:cNvSpPr>
          <p:nvPr>
            <p:ph idx="1"/>
          </p:nvPr>
        </p:nvSpPr>
        <p:spPr/>
        <p:txBody>
          <a:bodyPr/>
          <a:lstStyle/>
          <a:p>
            <a:r>
              <a:rPr lang="en-US" dirty="0"/>
              <a:t>An indication of activity over time.  Good for spotting:</a:t>
            </a:r>
          </a:p>
          <a:p>
            <a:r>
              <a:rPr lang="en-US" dirty="0"/>
              <a:t>	</a:t>
            </a:r>
            <a:r>
              <a:rPr lang="en-US" dirty="0" smtClean="0"/>
              <a:t>- General </a:t>
            </a:r>
            <a:r>
              <a:rPr lang="en-US" dirty="0"/>
              <a:t>indication of activity</a:t>
            </a:r>
          </a:p>
          <a:p>
            <a:r>
              <a:rPr lang="en-US" dirty="0"/>
              <a:t>	</a:t>
            </a:r>
            <a:r>
              <a:rPr lang="en-US" dirty="0" smtClean="0"/>
              <a:t>- When </a:t>
            </a:r>
            <a:r>
              <a:rPr lang="en-US" dirty="0"/>
              <a:t>something </a:t>
            </a:r>
            <a:r>
              <a:rPr lang="en-US" dirty="0" smtClean="0"/>
              <a:t>starts, ends or transitions</a:t>
            </a:r>
            <a:endParaRPr lang="en-US" dirty="0"/>
          </a:p>
          <a:p>
            <a:r>
              <a:rPr lang="en-US" dirty="0"/>
              <a:t>	</a:t>
            </a:r>
            <a:r>
              <a:rPr lang="en-US" dirty="0" smtClean="0"/>
              <a:t>- Trends </a:t>
            </a:r>
            <a:r>
              <a:rPr lang="en-US" dirty="0"/>
              <a:t>and patterns of activity</a:t>
            </a:r>
          </a:p>
          <a:p>
            <a:r>
              <a:rPr lang="en-US" dirty="0"/>
              <a:t>	</a:t>
            </a:r>
            <a:r>
              <a:rPr lang="en-US" dirty="0" smtClean="0"/>
              <a:t>- Temporal relationships </a:t>
            </a:r>
          </a:p>
          <a:p>
            <a:r>
              <a:rPr lang="en-US" dirty="0"/>
              <a:t>	</a:t>
            </a:r>
            <a:r>
              <a:rPr lang="en-US" dirty="0" smtClean="0"/>
              <a:t>	Beacons</a:t>
            </a:r>
          </a:p>
          <a:p>
            <a:r>
              <a:rPr lang="en-US" dirty="0"/>
              <a:t>	</a:t>
            </a:r>
            <a:r>
              <a:rPr lang="en-US" dirty="0" smtClean="0"/>
              <a:t>	Something sent and a reply received</a:t>
            </a:r>
          </a:p>
          <a:p>
            <a:r>
              <a:rPr lang="en-US" dirty="0"/>
              <a:t>Example:</a:t>
            </a:r>
          </a:p>
          <a:p>
            <a:r>
              <a:rPr lang="en-US" dirty="0"/>
              <a:t>	- Bytes, packets or flows over time</a:t>
            </a:r>
          </a:p>
          <a:p>
            <a:r>
              <a:rPr lang="en-US" dirty="0" smtClean="0"/>
              <a:t> </a:t>
            </a:r>
            <a:endParaRPr lang="en-US" dirty="0"/>
          </a:p>
          <a:p>
            <a:endParaRPr lang="en-US" dirty="0"/>
          </a:p>
        </p:txBody>
      </p:sp>
    </p:spTree>
    <p:extLst>
      <p:ext uri="{BB962C8B-B14F-4D97-AF65-F5344CB8AC3E}">
        <p14:creationId xmlns:p14="http://schemas.microsoft.com/office/powerpoint/2010/main" val="382993194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r>
              <a:rPr lang="en-US" dirty="0" smtClean="0"/>
              <a:t>4</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4681656"/>
              </p:ext>
            </p:extLst>
          </p:nvPr>
        </p:nvGraphicFramePr>
        <p:xfrm>
          <a:off x="304800" y="1063487"/>
          <a:ext cx="8458200" cy="4445382"/>
        </p:xfrm>
        <a:graphic>
          <a:graphicData uri="http://schemas.openxmlformats.org/drawingml/2006/table">
            <a:tbl>
              <a:tblPr firstRow="1" bandRow="1">
                <a:tableStyleId>{BDBED569-4797-4DF1-A0F4-6AAB3CD982D8}</a:tableStyleId>
              </a:tblPr>
              <a:tblGrid>
                <a:gridCol w="2667000"/>
                <a:gridCol w="5791200"/>
              </a:tblGrid>
              <a:tr h="934633">
                <a:tc>
                  <a:txBody>
                    <a:bodyPr/>
                    <a:lstStyle/>
                    <a:p>
                      <a:r>
                        <a:rPr lang="en-US" b="0" dirty="0" smtClean="0"/>
                        <a:t>Time</a:t>
                      </a:r>
                      <a:r>
                        <a:rPr lang="en-US" b="0" baseline="0" dirty="0" smtClean="0"/>
                        <a:t> series</a:t>
                      </a:r>
                      <a:endParaRPr lang="en-US" b="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 time series is a sequence of </a:t>
                      </a:r>
                      <a:r>
                        <a:rPr lang="en-US" b="0" dirty="0" smtClean="0">
                          <a:hlinkClick r:id="rId2" tooltip="Data point"/>
                        </a:rPr>
                        <a:t>data points</a:t>
                      </a:r>
                      <a:r>
                        <a:rPr lang="en-US" b="0" dirty="0" smtClean="0"/>
                        <a:t>, measured typically at successive points in time spaced at uniform time intervals. Examples of time series are the daily closing value of the </a:t>
                      </a:r>
                      <a:r>
                        <a:rPr lang="en-US" b="0" dirty="0" smtClean="0">
                          <a:hlinkClick r:id="rId3" tooltip="Dow Jones Industrial Average"/>
                        </a:rPr>
                        <a:t>Dow Jones Industrial Average</a:t>
                      </a:r>
                      <a:r>
                        <a:rPr lang="en-US" b="0" dirty="0" smtClean="0"/>
                        <a:t> and the annual flow volume of the </a:t>
                      </a:r>
                      <a:r>
                        <a:rPr lang="en-US" b="0" dirty="0" smtClean="0">
                          <a:hlinkClick r:id="rId4" tooltip="Nile"/>
                        </a:rPr>
                        <a:t>Nile River</a:t>
                      </a:r>
                      <a:r>
                        <a:rPr lang="en-US" b="0" dirty="0" smtClean="0"/>
                        <a:t> at </a:t>
                      </a:r>
                      <a:r>
                        <a:rPr lang="en-US" b="0" dirty="0" smtClean="0">
                          <a:hlinkClick r:id="rId5" tooltip="Aswan"/>
                        </a:rPr>
                        <a:t>Aswan</a:t>
                      </a:r>
                      <a:r>
                        <a:rPr lang="en-US" b="0" dirty="0" smtClean="0"/>
                        <a:t>.</a:t>
                      </a:r>
                    </a:p>
                  </a:txBody>
                  <a:tcPr/>
                </a:tc>
              </a:tr>
              <a:tr h="373853">
                <a:tc>
                  <a:txBody>
                    <a:bodyPr/>
                    <a:lstStyle/>
                    <a:p>
                      <a:endParaRPr lang="en-US" dirty="0" smtClean="0"/>
                    </a:p>
                  </a:txBody>
                  <a:tcPr/>
                </a:tc>
                <a:tc>
                  <a:txBody>
                    <a:bodyPr/>
                    <a:lstStyle/>
                    <a:p>
                      <a:endParaRPr lang="en-US" dirty="0" smtClean="0"/>
                    </a:p>
                  </a:txBody>
                  <a:tcPr/>
                </a:tc>
              </a:tr>
              <a:tr h="1019613">
                <a:tc>
                  <a:txBody>
                    <a:bodyPr/>
                    <a:lstStyle/>
                    <a:p>
                      <a:endParaRPr lang="en-US" dirty="0" smtClean="0"/>
                    </a:p>
                  </a:txBody>
                  <a:tcPr/>
                </a:tc>
                <a:tc>
                  <a:txBody>
                    <a:bodyPr/>
                    <a:lstStyle/>
                    <a:p>
                      <a:endParaRPr lang="en-US" dirty="0" smtClean="0"/>
                    </a:p>
                  </a:txBody>
                  <a:tcPr/>
                </a:tc>
              </a:tr>
              <a:tr h="373853">
                <a:tc>
                  <a:txBody>
                    <a:bodyPr/>
                    <a:lstStyle/>
                    <a:p>
                      <a:endParaRPr lang="en-US" dirty="0"/>
                    </a:p>
                  </a:txBody>
                  <a:tcPr/>
                </a:tc>
                <a:tc>
                  <a:txBody>
                    <a:bodyPr/>
                    <a:lstStyle/>
                    <a:p>
                      <a:endParaRPr lang="en-US"/>
                    </a:p>
                  </a:txBody>
                  <a:tcPr/>
                </a:tc>
              </a:tr>
              <a:tr h="12150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936621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3/18/2014</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4217070"/>
              </p:ext>
            </p:extLst>
          </p:nvPr>
        </p:nvGraphicFramePr>
        <p:xfrm>
          <a:off x="304800" y="1143000"/>
          <a:ext cx="8458200" cy="3708400"/>
        </p:xfrm>
        <a:graphic>
          <a:graphicData uri="http://schemas.openxmlformats.org/drawingml/2006/table">
            <a:tbl>
              <a:tblPr firstRow="1" bandRow="1">
                <a:tableStyleId>{5C22544A-7EE6-4342-B048-85BDC9FD1C3A}</a:tableStyleId>
              </a:tblPr>
              <a:tblGrid>
                <a:gridCol w="1633330"/>
                <a:gridCol w="6824870"/>
              </a:tblGrid>
              <a:tr h="370840">
                <a:tc>
                  <a:txBody>
                    <a:bodyPr/>
                    <a:lstStyle/>
                    <a:p>
                      <a:r>
                        <a:rPr lang="en-US" dirty="0" smtClean="0"/>
                        <a:t>Time</a:t>
                      </a:r>
                      <a:endParaRPr lang="en-US" dirty="0"/>
                    </a:p>
                  </a:txBody>
                  <a:tcPr/>
                </a:tc>
                <a:tc>
                  <a:txBody>
                    <a:bodyPr/>
                    <a:lstStyle/>
                    <a:p>
                      <a:r>
                        <a:rPr lang="en-US" dirty="0" smtClean="0"/>
                        <a:t>Topic</a:t>
                      </a:r>
                      <a:endParaRPr lang="en-US" dirty="0"/>
                    </a:p>
                  </a:txBody>
                  <a:tcPr/>
                </a:tc>
              </a:tr>
              <a:tr h="370840">
                <a:tc>
                  <a:txBody>
                    <a:bodyPr/>
                    <a:lstStyle/>
                    <a:p>
                      <a:r>
                        <a:rPr lang="en-US" dirty="0" smtClean="0"/>
                        <a:t>0900</a:t>
                      </a:r>
                      <a:endParaRPr lang="en-US" dirty="0"/>
                    </a:p>
                  </a:txBody>
                  <a:tcPr/>
                </a:tc>
                <a:tc>
                  <a:txBody>
                    <a:bodyPr/>
                    <a:lstStyle/>
                    <a:p>
                      <a:r>
                        <a:rPr lang="en-US" dirty="0" smtClean="0"/>
                        <a:t>Introduction</a:t>
                      </a:r>
                      <a:endParaRPr lang="en-US" dirty="0"/>
                    </a:p>
                  </a:txBody>
                  <a:tcPr/>
                </a:tc>
              </a:tr>
              <a:tr h="370840">
                <a:tc>
                  <a:txBody>
                    <a:bodyPr/>
                    <a:lstStyle/>
                    <a:p>
                      <a:r>
                        <a:rPr lang="en-US" dirty="0" smtClean="0"/>
                        <a:t>0930</a:t>
                      </a:r>
                    </a:p>
                  </a:txBody>
                  <a:tcPr/>
                </a:tc>
                <a:tc>
                  <a:txBody>
                    <a:bodyPr/>
                    <a:lstStyle/>
                    <a:p>
                      <a:r>
                        <a:rPr lang="en-US" dirty="0" smtClean="0"/>
                        <a:t>Bar charts</a:t>
                      </a:r>
                      <a:endParaRPr lang="en-US" dirty="0"/>
                    </a:p>
                  </a:txBody>
                  <a:tcPr/>
                </a:tc>
              </a:tr>
              <a:tr h="370840">
                <a:tc>
                  <a:txBody>
                    <a:bodyPr/>
                    <a:lstStyle/>
                    <a:p>
                      <a:r>
                        <a:rPr lang="en-US" dirty="0" smtClean="0"/>
                        <a:t>1000</a:t>
                      </a:r>
                      <a:endParaRPr lang="en-US" dirty="0"/>
                    </a:p>
                  </a:txBody>
                  <a:tcPr/>
                </a:tc>
                <a:tc>
                  <a:txBody>
                    <a:bodyPr/>
                    <a:lstStyle/>
                    <a:p>
                      <a:r>
                        <a:rPr lang="en-US" dirty="0" smtClean="0"/>
                        <a:t>Hands on</a:t>
                      </a:r>
                      <a:endParaRPr lang="en-US" dirty="0"/>
                    </a:p>
                  </a:txBody>
                  <a:tcPr/>
                </a:tc>
              </a:tr>
              <a:tr h="370840">
                <a:tc>
                  <a:txBody>
                    <a:bodyPr/>
                    <a:lstStyle/>
                    <a:p>
                      <a:r>
                        <a:rPr lang="en-US" dirty="0" smtClean="0"/>
                        <a:t>1030</a:t>
                      </a:r>
                      <a:endParaRPr lang="en-US" dirty="0"/>
                    </a:p>
                  </a:txBody>
                  <a:tcPr/>
                </a:tc>
                <a:tc>
                  <a:txBody>
                    <a:bodyPr/>
                    <a:lstStyle/>
                    <a:p>
                      <a:r>
                        <a:rPr lang="en-US" dirty="0" smtClean="0"/>
                        <a:t>Scatterplots</a:t>
                      </a:r>
                      <a:endParaRPr lang="en-US" dirty="0"/>
                    </a:p>
                  </a:txBody>
                  <a:tcPr/>
                </a:tc>
              </a:tr>
              <a:tr h="370840">
                <a:tc>
                  <a:txBody>
                    <a:bodyPr/>
                    <a:lstStyle/>
                    <a:p>
                      <a:r>
                        <a:rPr lang="en-US" dirty="0" smtClean="0"/>
                        <a:t>1100</a:t>
                      </a:r>
                      <a:endParaRPr lang="en-US" dirty="0"/>
                    </a:p>
                  </a:txBody>
                  <a:tcPr/>
                </a:tc>
                <a:tc>
                  <a:txBody>
                    <a:bodyPr/>
                    <a:lstStyle/>
                    <a:p>
                      <a:r>
                        <a:rPr lang="en-US" dirty="0" smtClean="0"/>
                        <a:t>Hands on</a:t>
                      </a:r>
                      <a:endParaRPr lang="en-US" dirty="0"/>
                    </a:p>
                  </a:txBody>
                  <a:tcPr/>
                </a:tc>
              </a:tr>
              <a:tr h="370840">
                <a:tc>
                  <a:txBody>
                    <a:bodyPr/>
                    <a:lstStyle/>
                    <a:p>
                      <a:r>
                        <a:rPr lang="en-US" dirty="0" smtClean="0"/>
                        <a:t>1130</a:t>
                      </a:r>
                      <a:endParaRPr lang="en-US" dirty="0"/>
                    </a:p>
                  </a:txBody>
                  <a:tcPr/>
                </a:tc>
                <a:tc>
                  <a:txBody>
                    <a:bodyPr/>
                    <a:lstStyle/>
                    <a:p>
                      <a:r>
                        <a:rPr lang="en-US" dirty="0" smtClean="0"/>
                        <a:t>Time</a:t>
                      </a:r>
                      <a:r>
                        <a:rPr lang="en-US" baseline="0" dirty="0" smtClean="0"/>
                        <a:t> Series</a:t>
                      </a:r>
                      <a:endParaRPr lang="en-US" dirty="0"/>
                    </a:p>
                  </a:txBody>
                  <a:tcPr/>
                </a:tc>
              </a:tr>
              <a:tr h="370840">
                <a:tc>
                  <a:txBody>
                    <a:bodyPr/>
                    <a:lstStyle/>
                    <a:p>
                      <a:r>
                        <a:rPr lang="en-US" dirty="0" smtClean="0"/>
                        <a:t>1200</a:t>
                      </a:r>
                      <a:endParaRPr lang="en-US" dirty="0"/>
                    </a:p>
                  </a:txBody>
                  <a:tcPr/>
                </a:tc>
                <a:tc>
                  <a:txBody>
                    <a:bodyPr/>
                    <a:lstStyle/>
                    <a:p>
                      <a:r>
                        <a:rPr lang="en-US" dirty="0" smtClean="0"/>
                        <a:t>Hands</a:t>
                      </a:r>
                      <a:r>
                        <a:rPr lang="en-US" baseline="0" dirty="0" smtClean="0"/>
                        <a:t> on</a:t>
                      </a:r>
                      <a:endParaRPr lang="en-US" dirty="0"/>
                    </a:p>
                  </a:txBody>
                  <a:tcPr/>
                </a:tc>
              </a:tr>
              <a:tr h="370840">
                <a:tc>
                  <a:txBody>
                    <a:bodyPr/>
                    <a:lstStyle/>
                    <a:p>
                      <a:r>
                        <a:rPr lang="en-US" dirty="0" smtClean="0"/>
                        <a:t>1230</a:t>
                      </a:r>
                      <a:endParaRPr lang="en-US" dirty="0"/>
                    </a:p>
                  </a:txBody>
                  <a:tcPr/>
                </a:tc>
                <a:tc>
                  <a:txBody>
                    <a:bodyPr/>
                    <a:lstStyle/>
                    <a:p>
                      <a:r>
                        <a:rPr lang="en-US" dirty="0" smtClean="0"/>
                        <a:t>More</a:t>
                      </a:r>
                      <a:r>
                        <a:rPr lang="en-US" baseline="0" dirty="0" smtClean="0"/>
                        <a:t> Time Series, summary and conclusions</a:t>
                      </a:r>
                      <a:endParaRPr lang="en-US" dirty="0"/>
                    </a:p>
                  </a:txBody>
                  <a:tcPr/>
                </a:tc>
              </a:tr>
              <a:tr h="370840">
                <a:tc>
                  <a:txBody>
                    <a:bodyPr/>
                    <a:lstStyle/>
                    <a:p>
                      <a:r>
                        <a:rPr lang="en-US" dirty="0" smtClean="0"/>
                        <a:t>1300</a:t>
                      </a:r>
                      <a:endParaRPr lang="en-US" dirty="0"/>
                    </a:p>
                  </a:txBody>
                  <a:tcPr/>
                </a:tc>
                <a:tc>
                  <a:txBody>
                    <a:bodyPr/>
                    <a:lstStyle/>
                    <a:p>
                      <a:r>
                        <a:rPr lang="en-US" dirty="0" smtClean="0"/>
                        <a:t>Adjourn</a:t>
                      </a:r>
                      <a:endParaRPr lang="en-US" dirty="0"/>
                    </a:p>
                  </a:txBody>
                  <a:tcPr/>
                </a:tc>
              </a:tr>
            </a:tbl>
          </a:graphicData>
        </a:graphic>
      </p:graphicFrame>
    </p:spTree>
    <p:extLst>
      <p:ext uri="{BB962C8B-B14F-4D97-AF65-F5344CB8AC3E}">
        <p14:creationId xmlns:p14="http://schemas.microsoft.com/office/powerpoint/2010/main" val="47697003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rytimeseries</a:t>
            </a:r>
            <a:endParaRPr lang="en-US" dirty="0"/>
          </a:p>
        </p:txBody>
      </p:sp>
      <p:sp>
        <p:nvSpPr>
          <p:cNvPr id="3" name="Content Placeholder 2"/>
          <p:cNvSpPr>
            <a:spLocks noGrp="1"/>
          </p:cNvSpPr>
          <p:nvPr>
            <p:ph idx="1"/>
          </p:nvPr>
        </p:nvSpPr>
        <p:spPr/>
        <p:txBody>
          <a:bodyPr/>
          <a:lstStyle/>
          <a:p>
            <a:r>
              <a:rPr lang="en-US" dirty="0" smtClean="0"/>
              <a:t>Common Options</a:t>
            </a:r>
          </a:p>
          <a:p>
            <a:pPr marL="457200" indent="-457200">
              <a:buFont typeface="Arial" panose="020B0604020202020204" pitchFamily="34" charset="0"/>
              <a:buChar char="•"/>
            </a:pPr>
            <a:r>
              <a:rPr lang="en-US" dirty="0"/>
              <a:t>--style </a:t>
            </a:r>
            <a:r>
              <a:rPr lang="en-US" dirty="0" smtClean="0"/>
              <a:t>(dots, lines, </a:t>
            </a:r>
            <a:r>
              <a:rPr lang="en-US" dirty="0" err="1" smtClean="0"/>
              <a:t>filled_lines</a:t>
            </a:r>
            <a:r>
              <a:rPr lang="en-US" dirty="0" smtClean="0"/>
              <a:t>, bars)</a:t>
            </a:r>
          </a:p>
          <a:p>
            <a:pPr marL="457200" indent="-457200">
              <a:buFont typeface="Arial" panose="020B0604020202020204" pitchFamily="34" charset="0"/>
              <a:buChar char="•"/>
            </a:pPr>
            <a:r>
              <a:rPr lang="en-US" dirty="0"/>
              <a:t>--time-column &lt;</a:t>
            </a:r>
            <a:r>
              <a:rPr lang="en-US" dirty="0" err="1"/>
              <a:t>colname</a:t>
            </a:r>
            <a:r>
              <a:rPr lang="en-US" dirty="0" smtClean="0"/>
              <a:t>&gt;</a:t>
            </a:r>
          </a:p>
          <a:p>
            <a:pPr marL="457200" indent="-457200">
              <a:buFont typeface="Arial" panose="020B0604020202020204" pitchFamily="34" charset="0"/>
              <a:buChar char="•"/>
            </a:pPr>
            <a:r>
              <a:rPr lang="en-US" dirty="0"/>
              <a:t>--top-column &lt;</a:t>
            </a:r>
            <a:r>
              <a:rPr lang="en-US" dirty="0" err="1"/>
              <a:t>colname</a:t>
            </a:r>
            <a:r>
              <a:rPr lang="en-US" dirty="0" smtClean="0"/>
              <a:t>&gt;</a:t>
            </a:r>
          </a:p>
          <a:p>
            <a:pPr marL="457200" indent="-457200">
              <a:buFont typeface="Arial" panose="020B0604020202020204" pitchFamily="34" charset="0"/>
              <a:buChar char="•"/>
            </a:pPr>
            <a:r>
              <a:rPr lang="en-US" dirty="0"/>
              <a:t>--top-filter &lt;filter-expr</a:t>
            </a:r>
            <a:r>
              <a:rPr lang="en-US" dirty="0" smtClean="0"/>
              <a:t>&gt;</a:t>
            </a:r>
          </a:p>
          <a:p>
            <a:pPr marL="457200" indent="-457200">
              <a:buFont typeface="Arial" panose="020B0604020202020204" pitchFamily="34" charset="0"/>
              <a:buChar char="•"/>
            </a:pPr>
            <a:r>
              <a:rPr lang="en-US" dirty="0"/>
              <a:t>--top-label &lt;string</a:t>
            </a:r>
            <a:r>
              <a:rPr lang="en-US" dirty="0" smtClean="0"/>
              <a:t>&gt;</a:t>
            </a:r>
          </a:p>
          <a:p>
            <a:pPr marL="457200" indent="-457200">
              <a:buFont typeface="Arial" panose="020B0604020202020204" pitchFamily="34" charset="0"/>
              <a:buChar char="•"/>
            </a:pPr>
            <a:r>
              <a:rPr lang="en-US" dirty="0" smtClean="0"/>
              <a:t>--annotate-max</a:t>
            </a:r>
          </a:p>
          <a:p>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15523992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How to prepare </a:t>
            </a:r>
            <a:r>
              <a:rPr lang="en-US" dirty="0" err="1"/>
              <a:t>V</a:t>
            </a:r>
            <a:r>
              <a:rPr lang="en-US" dirty="0" err="1" smtClean="0"/>
              <a:t>iz</a:t>
            </a:r>
            <a:endParaRPr lang="en-US" dirty="0"/>
          </a:p>
        </p:txBody>
      </p:sp>
      <p:sp>
        <p:nvSpPr>
          <p:cNvPr id="4" name="Rectangle 3"/>
          <p:cNvSpPr/>
          <p:nvPr/>
        </p:nvSpPr>
        <p:spPr bwMode="auto">
          <a:xfrm>
            <a:off x="2083633" y="1394086"/>
            <a:ext cx="1304145"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Raw data</a:t>
            </a:r>
          </a:p>
        </p:txBody>
      </p:sp>
      <p:sp>
        <p:nvSpPr>
          <p:cNvPr id="5" name="Rounded Rectangle 4"/>
          <p:cNvSpPr/>
          <p:nvPr/>
        </p:nvSpPr>
        <p:spPr bwMode="auto">
          <a:xfrm>
            <a:off x="479685" y="1401580"/>
            <a:ext cx="1304145" cy="67455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Get raw data</a:t>
            </a:r>
          </a:p>
        </p:txBody>
      </p:sp>
      <p:sp>
        <p:nvSpPr>
          <p:cNvPr id="6" name="Rounded Rectangle 5"/>
          <p:cNvSpPr/>
          <p:nvPr/>
        </p:nvSpPr>
        <p:spPr bwMode="auto">
          <a:xfrm>
            <a:off x="1783830" y="2518348"/>
            <a:ext cx="1573967" cy="1054308"/>
          </a:xfrm>
          <a:prstGeom prst="round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tx1"/>
                </a:solidFill>
                <a:effectLst/>
                <a:latin typeface="Arial" charset="0"/>
                <a:ea typeface="ＭＳ Ｐゴシック" pitchFamily="1" charset="-128"/>
              </a:rPr>
              <a:t>Process into what</a:t>
            </a:r>
            <a:r>
              <a:rPr kumimoji="0" lang="en-US" sz="2000" b="0" i="0" u="none" strike="noStrike" cap="none" normalizeH="0" dirty="0" smtClean="0">
                <a:ln>
                  <a:noFill/>
                </a:ln>
                <a:solidFill>
                  <a:schemeClr val="tx1"/>
                </a:solidFill>
                <a:effectLst/>
                <a:latin typeface="Arial" charset="0"/>
                <a:ea typeface="ＭＳ Ｐゴシック" pitchFamily="1" charset="-128"/>
              </a:rPr>
              <a:t> we want</a:t>
            </a:r>
            <a:endParaRPr kumimoji="0" lang="en-US" sz="20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7" name="Rounded Rectangle 6"/>
          <p:cNvSpPr/>
          <p:nvPr/>
        </p:nvSpPr>
        <p:spPr bwMode="auto">
          <a:xfrm>
            <a:off x="3387778" y="4102309"/>
            <a:ext cx="1573967" cy="1054308"/>
          </a:xfrm>
          <a:prstGeom prst="round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Prepare proper format</a:t>
            </a:r>
          </a:p>
        </p:txBody>
      </p:sp>
      <p:sp>
        <p:nvSpPr>
          <p:cNvPr id="8" name="Rectangle 7"/>
          <p:cNvSpPr/>
          <p:nvPr/>
        </p:nvSpPr>
        <p:spPr bwMode="auto">
          <a:xfrm>
            <a:off x="3927423" y="2708222"/>
            <a:ext cx="1034322" cy="6745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tx1"/>
                </a:solidFill>
                <a:effectLst/>
                <a:latin typeface="Arial" charset="0"/>
                <a:ea typeface="ＭＳ Ｐゴシック" pitchFamily="1" charset="-128"/>
              </a:rPr>
              <a:t>Data we want</a:t>
            </a:r>
          </a:p>
        </p:txBody>
      </p:sp>
      <p:sp>
        <p:nvSpPr>
          <p:cNvPr id="9" name="Rectangle 8"/>
          <p:cNvSpPr/>
          <p:nvPr/>
        </p:nvSpPr>
        <p:spPr bwMode="auto">
          <a:xfrm>
            <a:off x="5743731" y="4292184"/>
            <a:ext cx="1034322" cy="674558"/>
          </a:xfrm>
          <a:prstGeom prst="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1800" b="0" i="0" u="none" strike="noStrike" cap="none" normalizeH="0" baseline="0" dirty="0" smtClean="0">
                <a:ln>
                  <a:noFill/>
                </a:ln>
                <a:solidFill>
                  <a:schemeClr val="bg1">
                    <a:lumMod val="85000"/>
                  </a:schemeClr>
                </a:solidFill>
                <a:effectLst/>
                <a:latin typeface="Arial" charset="0"/>
                <a:ea typeface="ＭＳ Ｐゴシック" pitchFamily="1" charset="-128"/>
              </a:rPr>
              <a:t>Data in</a:t>
            </a:r>
            <a:r>
              <a:rPr kumimoji="0" lang="en-US" sz="1800" b="0" i="0" u="none" strike="noStrike" cap="none" normalizeH="0" dirty="0" smtClean="0">
                <a:ln>
                  <a:noFill/>
                </a:ln>
                <a:solidFill>
                  <a:schemeClr val="bg1">
                    <a:lumMod val="85000"/>
                  </a:schemeClr>
                </a:solidFill>
                <a:effectLst/>
                <a:latin typeface="Arial" charset="0"/>
                <a:ea typeface="ＭＳ Ｐゴシック" pitchFamily="1" charset="-128"/>
              </a:rPr>
              <a:t> format</a:t>
            </a:r>
            <a:endParaRPr kumimoji="0" lang="en-US" sz="18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10" name="Rounded Rectangle 9"/>
          <p:cNvSpPr/>
          <p:nvPr/>
        </p:nvSpPr>
        <p:spPr bwMode="auto">
          <a:xfrm>
            <a:off x="4961745" y="5309017"/>
            <a:ext cx="1573967" cy="1054308"/>
          </a:xfrm>
          <a:prstGeom prst="round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Tx/>
              <a:buSzTx/>
              <a:buFontTx/>
              <a:buNone/>
              <a:tabLst>
                <a:tab pos="292100" algn="l"/>
                <a:tab pos="571500" algn="l"/>
              </a:tabLst>
            </a:pPr>
            <a:r>
              <a:rPr lang="en-US" sz="2000" dirty="0" smtClean="0">
                <a:solidFill>
                  <a:schemeClr val="bg1">
                    <a:lumMod val="85000"/>
                  </a:schemeClr>
                </a:solidFill>
              </a:rPr>
              <a:t>Render</a:t>
            </a:r>
            <a:r>
              <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rPr>
              <a:t> into</a:t>
            </a:r>
            <a:r>
              <a:rPr kumimoji="0" lang="en-US" sz="2000" b="0" i="0" u="none" strike="noStrike" cap="none" normalizeH="0" baseline="0" dirty="0" smtClean="0">
                <a:ln>
                  <a:noFill/>
                </a:ln>
                <a:solidFill>
                  <a:schemeClr val="tx1"/>
                </a:solidFill>
                <a:effectLst/>
                <a:latin typeface="Arial" charset="0"/>
                <a:ea typeface="ＭＳ Ｐゴシック" pitchFamily="1" charset="-128"/>
              </a:rPr>
              <a:t> </a:t>
            </a:r>
            <a:r>
              <a:rPr kumimoji="0" lang="en-US" sz="2000" b="0" i="0" u="none" strike="noStrike" cap="none" normalizeH="0" baseline="0" dirty="0" err="1" smtClean="0">
                <a:ln>
                  <a:noFill/>
                </a:ln>
                <a:solidFill>
                  <a:schemeClr val="bg1">
                    <a:lumMod val="85000"/>
                  </a:schemeClr>
                </a:solidFill>
                <a:effectLst/>
                <a:latin typeface="Arial" charset="0"/>
                <a:ea typeface="ＭＳ Ｐゴシック" pitchFamily="1" charset="-128"/>
              </a:rPr>
              <a:t>viz</a:t>
            </a:r>
            <a:endParaRPr kumimoji="0" lang="en-US" sz="20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11" name="Oval 10"/>
          <p:cNvSpPr/>
          <p:nvPr/>
        </p:nvSpPr>
        <p:spPr bwMode="auto">
          <a:xfrm>
            <a:off x="7510072" y="5378971"/>
            <a:ext cx="1064302" cy="914399"/>
          </a:xfrm>
          <a:prstGeom prst="ellipse">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800" b="0" i="0" u="none" strike="noStrike" cap="none" normalizeH="0" baseline="0" dirty="0" err="1" smtClean="0">
                <a:ln>
                  <a:noFill/>
                </a:ln>
                <a:solidFill>
                  <a:schemeClr val="bg1">
                    <a:lumMod val="85000"/>
                  </a:schemeClr>
                </a:solidFill>
                <a:effectLst/>
                <a:latin typeface="Arial" charset="0"/>
                <a:ea typeface="ＭＳ Ｐゴシック" pitchFamily="1" charset="-128"/>
              </a:rPr>
              <a:t>Viz</a:t>
            </a:r>
            <a:r>
              <a:rPr kumimoji="0" lang="en-US" sz="2800" b="0" i="0" u="none" strike="noStrike" cap="none" normalizeH="0" baseline="0" dirty="0" smtClean="0">
                <a:ln>
                  <a:noFill/>
                </a:ln>
                <a:solidFill>
                  <a:schemeClr val="bg1">
                    <a:lumMod val="85000"/>
                  </a:schemeClr>
                </a:solidFill>
                <a:effectLst/>
                <a:latin typeface="Arial" charset="0"/>
                <a:ea typeface="ＭＳ Ｐゴシック" pitchFamily="1" charset="-128"/>
              </a:rPr>
              <a:t> </a:t>
            </a:r>
          </a:p>
        </p:txBody>
      </p:sp>
      <p:cxnSp>
        <p:nvCxnSpPr>
          <p:cNvPr id="13" name="Straight Arrow Connector 12"/>
          <p:cNvCxnSpPr/>
          <p:nvPr/>
        </p:nvCxnSpPr>
        <p:spPr bwMode="auto">
          <a:xfrm>
            <a:off x="1783830" y="2076138"/>
            <a:ext cx="119921" cy="44221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 name="Straight Arrow Connector 14"/>
          <p:cNvCxnSpPr/>
          <p:nvPr/>
        </p:nvCxnSpPr>
        <p:spPr bwMode="auto">
          <a:xfrm>
            <a:off x="3297836" y="3531433"/>
            <a:ext cx="239843" cy="570876"/>
          </a:xfrm>
          <a:prstGeom prst="straightConnector1">
            <a:avLst/>
          </a:prstGeom>
          <a:noFill/>
          <a:ln w="9525" cap="flat" cmpd="sng" algn="ctr">
            <a:solidFill>
              <a:schemeClr val="bg1">
                <a:lumMod val="8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7" name="Straight Arrow Connector 16"/>
          <p:cNvCxnSpPr/>
          <p:nvPr/>
        </p:nvCxnSpPr>
        <p:spPr bwMode="auto">
          <a:xfrm>
            <a:off x="4901784" y="5087912"/>
            <a:ext cx="119921" cy="221105"/>
          </a:xfrm>
          <a:prstGeom prst="straightConnector1">
            <a:avLst/>
          </a:prstGeom>
          <a:noFill/>
          <a:ln w="9525" cap="flat" cmpd="sng" algn="ctr">
            <a:solidFill>
              <a:schemeClr val="bg1">
                <a:lumMod val="8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9" name="Straight Arrow Connector 18"/>
          <p:cNvCxnSpPr>
            <a:endCxn id="4" idx="1"/>
          </p:cNvCxnSpPr>
          <p:nvPr/>
        </p:nvCxnSpPr>
        <p:spPr bwMode="auto">
          <a:xfrm flipV="1">
            <a:off x="1783830" y="1731365"/>
            <a:ext cx="299803" cy="7494"/>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1" name="Straight Arrow Connector 20"/>
          <p:cNvCxnSpPr>
            <a:endCxn id="8" idx="1"/>
          </p:cNvCxnSpPr>
          <p:nvPr/>
        </p:nvCxnSpPr>
        <p:spPr bwMode="auto">
          <a:xfrm flipV="1">
            <a:off x="3387777" y="3045501"/>
            <a:ext cx="539646" cy="74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3" name="Straight Arrow Connector 22"/>
          <p:cNvCxnSpPr/>
          <p:nvPr/>
        </p:nvCxnSpPr>
        <p:spPr bwMode="auto">
          <a:xfrm>
            <a:off x="5006715" y="4586991"/>
            <a:ext cx="742013" cy="0"/>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5" name="Straight Arrow Connector 24"/>
          <p:cNvCxnSpPr>
            <a:endCxn id="11" idx="2"/>
          </p:cNvCxnSpPr>
          <p:nvPr/>
        </p:nvCxnSpPr>
        <p:spPr bwMode="auto">
          <a:xfrm>
            <a:off x="6523220" y="5808688"/>
            <a:ext cx="986852" cy="27483"/>
          </a:xfrm>
          <a:prstGeom prst="straightConnector1">
            <a:avLst/>
          </a:prstGeom>
          <a:noFill/>
          <a:ln w="9525" cap="flat" cmpd="sng" algn="ctr">
            <a:solidFill>
              <a:schemeClr val="bg1">
                <a:lumMod val="8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7" name="Straight Arrow Connector 26"/>
          <p:cNvCxnSpPr>
            <a:endCxn id="6" idx="0"/>
          </p:cNvCxnSpPr>
          <p:nvPr/>
        </p:nvCxnSpPr>
        <p:spPr bwMode="auto">
          <a:xfrm>
            <a:off x="2570813" y="2068644"/>
            <a:ext cx="1" cy="449704"/>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0" name="Straight Arrow Connector 29"/>
          <p:cNvCxnSpPr/>
          <p:nvPr/>
        </p:nvCxnSpPr>
        <p:spPr bwMode="auto">
          <a:xfrm>
            <a:off x="4454577" y="3382780"/>
            <a:ext cx="0" cy="719529"/>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1" name="Straight Arrow Connector 30"/>
          <p:cNvCxnSpPr/>
          <p:nvPr/>
        </p:nvCxnSpPr>
        <p:spPr bwMode="auto">
          <a:xfrm>
            <a:off x="6036039" y="4966742"/>
            <a:ext cx="0" cy="342275"/>
          </a:xfrm>
          <a:prstGeom prst="straightConnector1">
            <a:avLst/>
          </a:prstGeom>
          <a:noFill/>
          <a:ln w="9525" cap="flat" cmpd="sng" algn="ctr">
            <a:solidFill>
              <a:schemeClr val="bg1">
                <a:lumMod val="85000"/>
              </a:schemeClr>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65028104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and prep data for </a:t>
            </a:r>
            <a:r>
              <a:rPr lang="en-US" dirty="0" err="1"/>
              <a:t>T</a:t>
            </a:r>
            <a:r>
              <a:rPr lang="en-US" dirty="0" err="1" smtClean="0"/>
              <a:t>imeseries</a:t>
            </a:r>
            <a:endParaRPr lang="en-US" dirty="0"/>
          </a:p>
        </p:txBody>
      </p:sp>
      <p:sp>
        <p:nvSpPr>
          <p:cNvPr id="3" name="Content Placeholder 2"/>
          <p:cNvSpPr>
            <a:spLocks noGrp="1"/>
          </p:cNvSpPr>
          <p:nvPr>
            <p:ph idx="1"/>
          </p:nvPr>
        </p:nvSpPr>
        <p:spPr/>
        <p:txBody>
          <a:bodyPr/>
          <a:lstStyle/>
          <a:p>
            <a:endParaRPr lang="en-US" sz="1600" dirty="0" smtClean="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rwfilter</a:t>
            </a:r>
            <a:r>
              <a:rPr lang="en-US" sz="1600" dirty="0">
                <a:latin typeface="Courier New" panose="02070309020205020404" pitchFamily="49" charset="0"/>
                <a:cs typeface="Courier New" panose="02070309020205020404" pitchFamily="49" charset="0"/>
              </a:rPr>
              <a:t> --start-date=2009/4/22 \</a:t>
            </a:r>
          </a:p>
          <a:p>
            <a:r>
              <a:rPr lang="en-US" sz="1600" dirty="0">
                <a:latin typeface="Courier New" panose="02070309020205020404" pitchFamily="49" charset="0"/>
                <a:cs typeface="Courier New" panose="02070309020205020404" pitchFamily="49" charset="0"/>
              </a:rPr>
              <a:t>        --end-date=2009/4/22 \</a:t>
            </a:r>
          </a:p>
          <a:p>
            <a:r>
              <a:rPr lang="en-US" sz="1600" dirty="0">
                <a:latin typeface="Courier New" panose="02070309020205020404" pitchFamily="49" charset="0"/>
                <a:cs typeface="Courier New" panose="02070309020205020404" pitchFamily="49" charset="0"/>
              </a:rPr>
              <a:t>        --type=</a:t>
            </a:r>
            <a:r>
              <a:rPr lang="en-US" sz="1600" dirty="0" err="1">
                <a:latin typeface="Courier New" panose="02070309020205020404" pitchFamily="49" charset="0"/>
                <a:cs typeface="Courier New" panose="02070309020205020404" pitchFamily="49" charset="0"/>
              </a:rPr>
              <a:t>in,inweb</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--proto=0-              \</a:t>
            </a:r>
          </a:p>
          <a:p>
            <a:r>
              <a:rPr lang="en-US" sz="1600" dirty="0">
                <a:latin typeface="Courier New" panose="02070309020205020404" pitchFamily="49" charset="0"/>
                <a:cs typeface="Courier New" panose="02070309020205020404" pitchFamily="49" charset="0"/>
              </a:rPr>
              <a:t>        --pass=</a:t>
            </a:r>
            <a:r>
              <a:rPr lang="en-US" sz="1600" dirty="0" err="1">
                <a:latin typeface="Courier New" panose="02070309020205020404" pitchFamily="49" charset="0"/>
                <a:cs typeface="Courier New" panose="02070309020205020404" pitchFamily="49" charset="0"/>
              </a:rPr>
              <a:t>stdout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rwcount</a:t>
            </a:r>
            <a:r>
              <a:rPr lang="en-US" sz="1600" dirty="0">
                <a:latin typeface="Courier New" panose="02070309020205020404" pitchFamily="49" charset="0"/>
                <a:cs typeface="Courier New" panose="02070309020205020404" pitchFamily="49" charset="0"/>
              </a:rPr>
              <a:t> --bin-size=3600</a:t>
            </a:r>
          </a:p>
          <a:p>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5155185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and prep data for </a:t>
            </a:r>
            <a:r>
              <a:rPr lang="en-US" dirty="0" err="1"/>
              <a:t>timeseries</a:t>
            </a:r>
            <a:endParaRPr lang="en-US" dirty="0"/>
          </a:p>
        </p:txBody>
      </p:sp>
      <p:sp>
        <p:nvSpPr>
          <p:cNvPr id="3" name="Content Placeholder 2"/>
          <p:cNvSpPr>
            <a:spLocks noGrp="1"/>
          </p:cNvSpPr>
          <p:nvPr>
            <p:ph idx="1"/>
          </p:nvPr>
        </p:nvSpPr>
        <p:spPr/>
        <p:txBody>
          <a:bodyPr/>
          <a:lstStyle/>
          <a:p>
            <a:r>
              <a:rPr lang="en-US" sz="1050" dirty="0" smtClean="0">
                <a:latin typeface="Courier New" panose="02070309020205020404" pitchFamily="49" charset="0"/>
                <a:cs typeface="Courier New" panose="02070309020205020404" pitchFamily="49" charset="0"/>
              </a:rPr>
              <a:t>Date</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Records</a:t>
            </a:r>
            <a:r>
              <a:rPr lang="en-US" sz="1050" dirty="0">
                <a:latin typeface="Courier New" panose="02070309020205020404" pitchFamily="49" charset="0"/>
                <a:cs typeface="Courier New" panose="02070309020205020404" pitchFamily="49" charset="0"/>
              </a:rPr>
              <a:t>|               Bytes|          Packets|</a:t>
            </a:r>
          </a:p>
          <a:p>
            <a:r>
              <a:rPr lang="en-US" sz="1050" dirty="0">
                <a:latin typeface="Courier New" panose="02070309020205020404" pitchFamily="49" charset="0"/>
                <a:cs typeface="Courier New" panose="02070309020205020404" pitchFamily="49" charset="0"/>
              </a:rPr>
              <a:t>2009/04/22T00:00:00|         424.03|           338617.32|          2509.37|</a:t>
            </a:r>
          </a:p>
          <a:p>
            <a:r>
              <a:rPr lang="en-US" sz="1050" dirty="0">
                <a:latin typeface="Courier New" panose="02070309020205020404" pitchFamily="49" charset="0"/>
                <a:cs typeface="Courier New" panose="02070309020205020404" pitchFamily="49" charset="0"/>
              </a:rPr>
              <a:t>2009/04/22T01:00:00|         407.61|           347845.16|          2675.30|</a:t>
            </a:r>
          </a:p>
          <a:p>
            <a:r>
              <a:rPr lang="en-US" sz="1050" dirty="0">
                <a:latin typeface="Courier New" panose="02070309020205020404" pitchFamily="49" charset="0"/>
                <a:cs typeface="Courier New" panose="02070309020205020404" pitchFamily="49" charset="0"/>
              </a:rPr>
              <a:t>2009/04/22T02:00:00|         391.44|           341821.49|          2596.63|</a:t>
            </a:r>
          </a:p>
          <a:p>
            <a:r>
              <a:rPr lang="en-US" sz="1050" dirty="0">
                <a:latin typeface="Courier New" panose="02070309020205020404" pitchFamily="49" charset="0"/>
                <a:cs typeface="Courier New" panose="02070309020205020404" pitchFamily="49" charset="0"/>
              </a:rPr>
              <a:t>2009/04/22T03:00:00|         592.03|          3705105.79|          6635.34|</a:t>
            </a:r>
          </a:p>
          <a:p>
            <a:r>
              <a:rPr lang="en-US" sz="1050" dirty="0">
                <a:latin typeface="Courier New" panose="02070309020205020404" pitchFamily="49" charset="0"/>
                <a:cs typeface="Courier New" panose="02070309020205020404" pitchFamily="49" charset="0"/>
              </a:rPr>
              <a:t>2009/04/22T04:00:00|       21720.85|         10500442.09|         44777.52|</a:t>
            </a:r>
          </a:p>
          <a:p>
            <a:r>
              <a:rPr lang="en-US" sz="1050" dirty="0">
                <a:latin typeface="Courier New" panose="02070309020205020404" pitchFamily="49" charset="0"/>
                <a:cs typeface="Courier New" panose="02070309020205020404" pitchFamily="49" charset="0"/>
              </a:rPr>
              <a:t>2009/04/22T05:00:00|       37026.93|         32130070.03|        133722.00|</a:t>
            </a:r>
          </a:p>
          <a:p>
            <a:r>
              <a:rPr lang="en-US" sz="1050" dirty="0">
                <a:latin typeface="Courier New" panose="02070309020205020404" pitchFamily="49" charset="0"/>
                <a:cs typeface="Courier New" panose="02070309020205020404" pitchFamily="49" charset="0"/>
              </a:rPr>
              <a:t>2009/04/22T06:00:00|       91899.33|       3575289457.77|       2598329.24|</a:t>
            </a:r>
          </a:p>
          <a:p>
            <a:r>
              <a:rPr lang="en-US" sz="1050" dirty="0">
                <a:latin typeface="Courier New" panose="02070309020205020404" pitchFamily="49" charset="0"/>
                <a:cs typeface="Courier New" panose="02070309020205020404" pitchFamily="49" charset="0"/>
              </a:rPr>
              <a:t>2009/04/22T07:00:00|       25307.84|         61928357.41|        175475.69|</a:t>
            </a:r>
          </a:p>
          <a:p>
            <a:r>
              <a:rPr lang="en-US" sz="1050" dirty="0">
                <a:latin typeface="Courier New" panose="02070309020205020404" pitchFamily="49" charset="0"/>
                <a:cs typeface="Courier New" panose="02070309020205020404" pitchFamily="49" charset="0"/>
              </a:rPr>
              <a:t>2009/04/22T08:00:00|        9126.01|         30744342.15|         70457.06|</a:t>
            </a:r>
          </a:p>
          <a:p>
            <a:r>
              <a:rPr lang="en-US" sz="1050" dirty="0">
                <a:latin typeface="Courier New" panose="02070309020205020404" pitchFamily="49" charset="0"/>
                <a:cs typeface="Courier New" panose="02070309020205020404" pitchFamily="49" charset="0"/>
              </a:rPr>
              <a:t>2009/04/22T09:00:00|      241700.50|         37376819.65|        320659.44|</a:t>
            </a:r>
          </a:p>
          <a:p>
            <a:r>
              <a:rPr lang="en-US" sz="1050" dirty="0">
                <a:latin typeface="Courier New" panose="02070309020205020404" pitchFamily="49" charset="0"/>
                <a:cs typeface="Courier New" panose="02070309020205020404" pitchFamily="49" charset="0"/>
              </a:rPr>
              <a:t>2009/04/22T10:00:00|      109619.43|        152503180.64|        320986.96|</a:t>
            </a:r>
          </a:p>
          <a:p>
            <a:r>
              <a:rPr lang="en-US" sz="1050" dirty="0">
                <a:latin typeface="Courier New" panose="02070309020205020404" pitchFamily="49" charset="0"/>
                <a:cs typeface="Courier New" panose="02070309020205020404" pitchFamily="49" charset="0"/>
              </a:rPr>
              <a:t>2009/04/22T11:00:00|       10334.77|         66543766.83|        122384.87|</a:t>
            </a:r>
          </a:p>
          <a:p>
            <a:r>
              <a:rPr lang="en-US" sz="1050" dirty="0">
                <a:latin typeface="Courier New" panose="02070309020205020404" pitchFamily="49" charset="0"/>
                <a:cs typeface="Courier New" panose="02070309020205020404" pitchFamily="49" charset="0"/>
              </a:rPr>
              <a:t>2009/04/22T12:00:00|        1604.11|          3734083.52|         14790.25|</a:t>
            </a:r>
          </a:p>
          <a:p>
            <a:r>
              <a:rPr lang="en-US" sz="1050" dirty="0">
                <a:latin typeface="Courier New" panose="02070309020205020404" pitchFamily="49" charset="0"/>
                <a:cs typeface="Courier New" panose="02070309020205020404" pitchFamily="49" charset="0"/>
              </a:rPr>
              <a:t>2009/04/22T13:00:00|      137136.46|          9805925.01|        163959.81|</a:t>
            </a:r>
          </a:p>
          <a:p>
            <a:r>
              <a:rPr lang="en-US" sz="1050" dirty="0">
                <a:latin typeface="Courier New" panose="02070309020205020404" pitchFamily="49" charset="0"/>
                <a:cs typeface="Courier New" panose="02070309020205020404" pitchFamily="49" charset="0"/>
              </a:rPr>
              <a:t>2009/04/22T14:00:00|      194334.45|         15460927.51|        225197.13|</a:t>
            </a:r>
          </a:p>
          <a:p>
            <a:r>
              <a:rPr lang="en-US" sz="1050" dirty="0">
                <a:latin typeface="Courier New" panose="02070309020205020404" pitchFamily="49" charset="0"/>
                <a:cs typeface="Courier New" panose="02070309020205020404" pitchFamily="49" charset="0"/>
              </a:rPr>
              <a:t>2009/04/22T15:00:00|        1485.96|          4482245.06|         12750.17|</a:t>
            </a:r>
          </a:p>
          <a:p>
            <a:r>
              <a:rPr lang="en-US" sz="1050" dirty="0">
                <a:latin typeface="Courier New" panose="02070309020205020404" pitchFamily="49" charset="0"/>
                <a:cs typeface="Courier New" panose="02070309020205020404" pitchFamily="49" charset="0"/>
              </a:rPr>
              <a:t>2009/04/22T16:00:00|         434.57|           562711.85|          6037.00|</a:t>
            </a:r>
          </a:p>
          <a:p>
            <a:r>
              <a:rPr lang="en-US" sz="1050" dirty="0">
                <a:latin typeface="Courier New" panose="02070309020205020404" pitchFamily="49" charset="0"/>
                <a:cs typeface="Courier New" panose="02070309020205020404" pitchFamily="49" charset="0"/>
              </a:rPr>
              <a:t>2009/04/22T17:00:00|         687.22|           683884.32|          6956.07|</a:t>
            </a:r>
          </a:p>
          <a:p>
            <a:r>
              <a:rPr lang="en-US" sz="1050" dirty="0">
                <a:latin typeface="Courier New" panose="02070309020205020404" pitchFamily="49" charset="0"/>
                <a:cs typeface="Courier New" panose="02070309020205020404" pitchFamily="49" charset="0"/>
              </a:rPr>
              <a:t>2009/04/22T18:00:00|        1091.52|           641085.43|          7328.72|</a:t>
            </a:r>
          </a:p>
          <a:p>
            <a:r>
              <a:rPr lang="en-US" sz="1050" dirty="0">
                <a:latin typeface="Courier New" panose="02070309020205020404" pitchFamily="49" charset="0"/>
                <a:cs typeface="Courier New" panose="02070309020205020404" pitchFamily="49" charset="0"/>
              </a:rPr>
              <a:t>2009/04/22T19:00:00|         799.95|           592542.53|          6523.54|</a:t>
            </a:r>
          </a:p>
          <a:p>
            <a:r>
              <a:rPr lang="en-US" sz="1050" dirty="0">
                <a:latin typeface="Courier New" panose="02070309020205020404" pitchFamily="49" charset="0"/>
                <a:cs typeface="Courier New" panose="02070309020205020404" pitchFamily="49" charset="0"/>
              </a:rPr>
              <a:t>2009/04/22T20:00:00|         753.96|           584149.07|          6473.24|</a:t>
            </a:r>
          </a:p>
          <a:p>
            <a:r>
              <a:rPr lang="en-US" sz="1050" dirty="0">
                <a:latin typeface="Courier New" panose="02070309020205020404" pitchFamily="49" charset="0"/>
                <a:cs typeface="Courier New" panose="02070309020205020404" pitchFamily="49" charset="0"/>
              </a:rPr>
              <a:t>2009/04/22T21:00:00|         741.95|           578009.41|          6395.25|</a:t>
            </a:r>
          </a:p>
          <a:p>
            <a:r>
              <a:rPr lang="en-US" sz="1050" dirty="0">
                <a:latin typeface="Courier New" panose="02070309020205020404" pitchFamily="49" charset="0"/>
                <a:cs typeface="Courier New" panose="02070309020205020404" pitchFamily="49" charset="0"/>
              </a:rPr>
              <a:t>2009/04/22T22:00:00|         707.80|           578178.62|          6385.92|</a:t>
            </a:r>
          </a:p>
          <a:p>
            <a:r>
              <a:rPr lang="en-US" sz="1050" dirty="0">
                <a:latin typeface="Courier New" panose="02070309020205020404" pitchFamily="49" charset="0"/>
                <a:cs typeface="Courier New" panose="02070309020205020404" pitchFamily="49" charset="0"/>
              </a:rPr>
              <a:t>2009/04/22T23:00:00|         708.10|           574992.24|          6348.32|</a:t>
            </a:r>
          </a:p>
          <a:p>
            <a:r>
              <a:rPr lang="en-US" sz="1050" dirty="0">
                <a:latin typeface="Courier New" panose="02070309020205020404" pitchFamily="49" charset="0"/>
                <a:cs typeface="Courier New" panose="02070309020205020404" pitchFamily="49" charset="0"/>
              </a:rPr>
              <a:t>2009/04/23T00:00:00|           5.21|           121415.09|          1195.16|</a:t>
            </a:r>
          </a:p>
        </p:txBody>
      </p:sp>
    </p:spTree>
    <p:extLst>
      <p:ext uri="{BB962C8B-B14F-4D97-AF65-F5344CB8AC3E}">
        <p14:creationId xmlns:p14="http://schemas.microsoft.com/office/powerpoint/2010/main" val="78123526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smtClean="0"/>
              <a:t>Timeseries</a:t>
            </a:r>
            <a:endParaRPr lang="en-US"/>
          </a:p>
        </p:txBody>
      </p:sp>
      <p:sp>
        <p:nvSpPr>
          <p:cNvPr id="3" name="Content Placeholder 2"/>
          <p:cNvSpPr>
            <a:spLocks noGrp="1"/>
          </p:cNvSpPr>
          <p:nvPr>
            <p:ph idx="1"/>
          </p:nvPr>
        </p:nvSpPr>
        <p:spPr/>
        <p:txBody>
          <a:bodyPr/>
          <a:lstStyle/>
          <a:p>
            <a:r>
              <a:rPr lang="en-US" sz="1600" dirty="0">
                <a:latin typeface="Courier New" panose="02070309020205020404" pitchFamily="49" charset="0"/>
                <a:cs typeface="Courier New" panose="02070309020205020404" pitchFamily="49" charset="0"/>
              </a:rPr>
              <a:t>FILE=in-</a:t>
            </a:r>
            <a:r>
              <a:rPr lang="en-US" sz="1600" dirty="0" err="1">
                <a:latin typeface="Courier New" panose="02070309020205020404" pitchFamily="49" charset="0"/>
                <a:cs typeface="Courier New" panose="02070309020205020404" pitchFamily="49" charset="0"/>
              </a:rPr>
              <a:t>inweb</a:t>
            </a:r>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rm</a:t>
            </a:r>
            <a:r>
              <a:rPr lang="en-US" sz="1600" dirty="0">
                <a:latin typeface="Courier New" panose="02070309020205020404" pitchFamily="49" charset="0"/>
                <a:cs typeface="Courier New" panose="02070309020205020404" pitchFamily="49" charset="0"/>
              </a:rPr>
              <a:t> -f $FILE.png</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./traffic-in-inweb.sh | \</a:t>
            </a:r>
          </a:p>
          <a:p>
            <a:r>
              <a:rPr lang="en-US" sz="1600" dirty="0">
                <a:latin typeface="Courier New" panose="02070309020205020404" pitchFamily="49" charset="0"/>
                <a:cs typeface="Courier New" panose="02070309020205020404" pitchFamily="49" charset="0"/>
              </a:rPr>
              <a:t>$BINDIR/</a:t>
            </a:r>
            <a:r>
              <a:rPr lang="en-US" sz="1600" dirty="0" err="1">
                <a:latin typeface="Courier New" panose="02070309020205020404" pitchFamily="49" charset="0"/>
                <a:cs typeface="Courier New" panose="02070309020205020404" pitchFamily="49" charset="0"/>
              </a:rPr>
              <a:t>rytimeseries</a:t>
            </a:r>
            <a:r>
              <a:rPr lang="en-US" sz="1600" dirty="0">
                <a:latin typeface="Courier New" panose="02070309020205020404" pitchFamily="49" charset="0"/>
                <a:cs typeface="Courier New" panose="02070309020205020404" pitchFamily="49" charset="0"/>
              </a:rPr>
              <a:t> --input-path - \</a:t>
            </a:r>
          </a:p>
          <a:p>
            <a:r>
              <a:rPr lang="en-US" sz="1600" dirty="0">
                <a:latin typeface="Courier New" panose="02070309020205020404" pitchFamily="49" charset="0"/>
                <a:cs typeface="Courier New" panose="02070309020205020404" pitchFamily="49" charset="0"/>
              </a:rPr>
              <a:t>		--title="CDX 2009 in, </a:t>
            </a:r>
            <a:r>
              <a:rPr lang="en-US" sz="1600" dirty="0" err="1">
                <a:latin typeface="Courier New" panose="02070309020205020404" pitchFamily="49" charset="0"/>
                <a:cs typeface="Courier New" panose="02070309020205020404" pitchFamily="49" charset="0"/>
              </a:rPr>
              <a:t>inweb</a:t>
            </a:r>
            <a:r>
              <a:rPr lang="en-US" sz="1600" dirty="0">
                <a:latin typeface="Courier New" panose="02070309020205020404" pitchFamily="49" charset="0"/>
                <a:cs typeface="Courier New" panose="02070309020205020404" pitchFamily="49" charset="0"/>
              </a:rPr>
              <a:t> traffic"	\</a:t>
            </a:r>
          </a:p>
          <a:p>
            <a:r>
              <a:rPr lang="en-US" sz="1600" dirty="0">
                <a:latin typeface="Courier New" panose="02070309020205020404" pitchFamily="49" charset="0"/>
                <a:cs typeface="Courier New" panose="02070309020205020404" pitchFamily="49" charset="0"/>
              </a:rPr>
              <a:t>               --output-path </a:t>
            </a:r>
            <a:r>
              <a:rPr lang="en-US" sz="1600" dirty="0" smtClean="0">
                <a:latin typeface="Courier New" panose="02070309020205020404" pitchFamily="49" charset="0"/>
                <a:cs typeface="Courier New" panose="02070309020205020404" pitchFamily="49" charset="0"/>
              </a:rPr>
              <a:t>$FILE.png </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--time-column 0 \</a:t>
            </a:r>
          </a:p>
          <a:p>
            <a:r>
              <a:rPr lang="en-US" sz="1600" dirty="0">
                <a:latin typeface="Courier New" panose="02070309020205020404" pitchFamily="49" charset="0"/>
                <a:cs typeface="Courier New" panose="02070309020205020404" pitchFamily="49" charset="0"/>
              </a:rPr>
              <a:t>               --top-column 2 \</a:t>
            </a:r>
          </a:p>
          <a:p>
            <a:r>
              <a:rPr lang="en-US" sz="1600" dirty="0">
                <a:latin typeface="Courier New" panose="02070309020205020404" pitchFamily="49" charset="0"/>
                <a:cs typeface="Courier New" panose="02070309020205020404" pitchFamily="49" charset="0"/>
              </a:rPr>
              <a:t>               --top-label=out \</a:t>
            </a:r>
          </a:p>
          <a:p>
            <a:r>
              <a:rPr lang="en-US" sz="1600" dirty="0">
                <a:latin typeface="Courier New" panose="02070309020205020404" pitchFamily="49" charset="0"/>
                <a:cs typeface="Courier New" panose="02070309020205020404" pitchFamily="49" charset="0"/>
              </a:rPr>
              <a:t>               --style=</a:t>
            </a:r>
            <a:r>
              <a:rPr lang="en-US" sz="1600" dirty="0" err="1">
                <a:latin typeface="Courier New" panose="02070309020205020404" pitchFamily="49" charset="0"/>
                <a:cs typeface="Courier New" panose="02070309020205020404" pitchFamily="49" charset="0"/>
              </a:rPr>
              <a:t>filled_lines</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4876817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smtClean="0"/>
              <a:t>uni</a:t>
            </a:r>
            <a:r>
              <a:rPr lang="en-US" dirty="0" smtClean="0"/>
              <a:t>-directional traffic plot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23900" y="2505075"/>
            <a:ext cx="7620000" cy="2381250"/>
          </a:xfrm>
        </p:spPr>
      </p:pic>
    </p:spTree>
    <p:extLst>
      <p:ext uri="{BB962C8B-B14F-4D97-AF65-F5344CB8AC3E}">
        <p14:creationId xmlns:p14="http://schemas.microsoft.com/office/powerpoint/2010/main" val="189630300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Plot flow directions separately</a:t>
            </a:r>
            <a:endParaRPr lang="en-US" dirty="0"/>
          </a:p>
        </p:txBody>
      </p:sp>
      <p:sp>
        <p:nvSpPr>
          <p:cNvPr id="5" name="Content Placeholder 4"/>
          <p:cNvSpPr>
            <a:spLocks noGrp="1"/>
          </p:cNvSpPr>
          <p:nvPr>
            <p:ph sz="half" idx="1"/>
          </p:nvPr>
        </p:nvSpPr>
        <p:spPr>
          <a:ln>
            <a:solidFill>
              <a:schemeClr val="accent1"/>
            </a:solidFill>
          </a:ln>
        </p:spPr>
        <p:txBody>
          <a:bodyPr/>
          <a:lstStyle/>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RWFILTER_ARGS="--start-date=2009/04/21 --pass=</a:t>
            </a:r>
            <a:r>
              <a:rPr lang="en-US" sz="1000" dirty="0" err="1">
                <a:latin typeface="Courier New" panose="02070309020205020404" pitchFamily="49" charset="0"/>
                <a:cs typeface="Courier New" panose="02070309020205020404" pitchFamily="49" charset="0"/>
              </a:rPr>
              <a:t>stdout</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#echo In Web traffic</a:t>
            </a:r>
          </a:p>
          <a:p>
            <a:r>
              <a:rPr lang="en-US" sz="1000" dirty="0">
                <a:latin typeface="Courier New" panose="02070309020205020404" pitchFamily="49" charset="0"/>
                <a:cs typeface="Courier New" panose="02070309020205020404" pitchFamily="49" charset="0"/>
              </a:rPr>
              <a:t>    # In Web traffic</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rwfilter</a:t>
            </a:r>
            <a:r>
              <a:rPr lang="en-US" sz="1000" dirty="0">
                <a:latin typeface="Courier New" panose="02070309020205020404" pitchFamily="49" charset="0"/>
                <a:cs typeface="Courier New" panose="02070309020205020404" pitchFamily="49" charset="0"/>
              </a:rPr>
              <a:t> $RWFILTER_ARGS --type=</a:t>
            </a:r>
            <a:r>
              <a:rPr lang="en-US" sz="1000" dirty="0" err="1">
                <a:latin typeface="Courier New" panose="02070309020205020404" pitchFamily="49" charset="0"/>
                <a:cs typeface="Courier New" panose="02070309020205020404" pitchFamily="49" charset="0"/>
              </a:rPr>
              <a:t>inweb</a:t>
            </a:r>
            <a:r>
              <a:rPr lang="en-US" sz="1000" dirty="0">
                <a:latin typeface="Courier New" panose="02070309020205020404" pitchFamily="49" charset="0"/>
                <a:cs typeface="Courier New" panose="02070309020205020404" pitchFamily="49" charset="0"/>
              </a:rPr>
              <a:t> --proto=6 | \</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rwcount</a:t>
            </a:r>
            <a:r>
              <a:rPr lang="en-US" sz="1000" dirty="0">
                <a:latin typeface="Courier New" panose="02070309020205020404" pitchFamily="49" charset="0"/>
                <a:cs typeface="Courier New" panose="02070309020205020404" pitchFamily="49" charset="0"/>
              </a:rPr>
              <a:t> --no-titles | </a:t>
            </a:r>
            <a:r>
              <a:rPr lang="en-US" sz="1000" dirty="0" err="1">
                <a:latin typeface="Courier New" panose="02070309020205020404" pitchFamily="49" charset="0"/>
                <a:cs typeface="Courier New" panose="02070309020205020404" pitchFamily="49" charset="0"/>
              </a:rPr>
              <a:t>sed</a:t>
            </a:r>
            <a:r>
              <a:rPr lang="en-US" sz="1000" dirty="0">
                <a:latin typeface="Courier New" panose="02070309020205020404" pitchFamily="49" charset="0"/>
                <a:cs typeface="Courier New" panose="02070309020205020404" pitchFamily="49" charset="0"/>
              </a:rPr>
              <a:t> "s/^/Web\|In|/"</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#echo Out Web traffic</a:t>
            </a:r>
          </a:p>
          <a:p>
            <a:r>
              <a:rPr lang="en-US" sz="1000" dirty="0">
                <a:latin typeface="Courier New" panose="02070309020205020404" pitchFamily="49" charset="0"/>
                <a:cs typeface="Courier New" panose="02070309020205020404" pitchFamily="49" charset="0"/>
              </a:rPr>
              <a:t>    # Out Web traffic</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rwfilter</a:t>
            </a:r>
            <a:r>
              <a:rPr lang="en-US" sz="1000" dirty="0">
                <a:latin typeface="Courier New" panose="02070309020205020404" pitchFamily="49" charset="0"/>
                <a:cs typeface="Courier New" panose="02070309020205020404" pitchFamily="49" charset="0"/>
              </a:rPr>
              <a:t> $RWFILTER_ARGS --type=</a:t>
            </a:r>
            <a:r>
              <a:rPr lang="en-US" sz="1000" dirty="0" err="1">
                <a:latin typeface="Courier New" panose="02070309020205020404" pitchFamily="49" charset="0"/>
                <a:cs typeface="Courier New" panose="02070309020205020404" pitchFamily="49" charset="0"/>
              </a:rPr>
              <a:t>outweb</a:t>
            </a:r>
            <a:r>
              <a:rPr lang="en-US" sz="1000" dirty="0">
                <a:latin typeface="Courier New" panose="02070309020205020404" pitchFamily="49" charset="0"/>
                <a:cs typeface="Courier New" panose="02070309020205020404" pitchFamily="49" charset="0"/>
              </a:rPr>
              <a:t> --proto=6 | \</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rwcount</a:t>
            </a:r>
            <a:r>
              <a:rPr lang="en-US" sz="1000" dirty="0">
                <a:latin typeface="Courier New" panose="02070309020205020404" pitchFamily="49" charset="0"/>
                <a:cs typeface="Courier New" panose="02070309020205020404" pitchFamily="49" charset="0"/>
              </a:rPr>
              <a:t> --no-titles | </a:t>
            </a:r>
            <a:r>
              <a:rPr lang="en-US" sz="1000" dirty="0" err="1">
                <a:latin typeface="Courier New" panose="02070309020205020404" pitchFamily="49" charset="0"/>
                <a:cs typeface="Courier New" panose="02070309020205020404" pitchFamily="49" charset="0"/>
              </a:rPr>
              <a:t>sed</a:t>
            </a:r>
            <a:r>
              <a:rPr lang="en-US" sz="1000" dirty="0">
                <a:latin typeface="Courier New" panose="02070309020205020404" pitchFamily="49" charset="0"/>
                <a:cs typeface="Courier New" panose="02070309020205020404" pitchFamily="49" charset="0"/>
              </a:rPr>
              <a:t> "s/^/Web\|Out|/"</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p:txBody>
      </p:sp>
      <p:sp>
        <p:nvSpPr>
          <p:cNvPr id="6" name="Content Placeholder 5"/>
          <p:cNvSpPr>
            <a:spLocks noGrp="1"/>
          </p:cNvSpPr>
          <p:nvPr>
            <p:ph sz="half" idx="2"/>
          </p:nvPr>
        </p:nvSpPr>
        <p:spPr>
          <a:xfrm>
            <a:off x="4620039" y="1133060"/>
            <a:ext cx="4152900" cy="5105400"/>
          </a:xfrm>
          <a:noFill/>
          <a:ln>
            <a:solidFill>
              <a:schemeClr val="accent1"/>
            </a:solidFill>
          </a:ln>
        </p:spPr>
        <p:txBody>
          <a:bodyPr/>
          <a:lstStyle/>
          <a:p>
            <a:r>
              <a:rPr lang="en-US" sz="1100" dirty="0">
                <a:latin typeface="Courier New" panose="02070309020205020404" pitchFamily="49" charset="0"/>
                <a:cs typeface="Courier New" panose="02070309020205020404" pitchFamily="49" charset="0"/>
              </a:rPr>
              <a:t>Web|In|2009/04/21T00:05:00| </a:t>
            </a:r>
            <a:r>
              <a:rPr lang="en-US" sz="1100" dirty="0" smtClean="0">
                <a:latin typeface="Courier New" panose="02070309020205020404" pitchFamily="49" charset="0"/>
                <a:cs typeface="Courier New" panose="02070309020205020404" pitchFamily="49" charset="0"/>
              </a:rPr>
              <a:t>2.09</a:t>
            </a:r>
            <a:r>
              <a:rPr lang="en-US" sz="1100" dirty="0">
                <a:latin typeface="Courier New" panose="02070309020205020404" pitchFamily="49" charset="0"/>
                <a:cs typeface="Courier New" panose="02070309020205020404" pitchFamily="49" charset="0"/>
              </a:rPr>
              <a:t>| 2530.96| 13.35|</a:t>
            </a:r>
          </a:p>
          <a:p>
            <a:r>
              <a:rPr lang="en-US" sz="1100" dirty="0">
                <a:latin typeface="Courier New" panose="02070309020205020404" pitchFamily="49" charset="0"/>
                <a:cs typeface="Courier New" panose="02070309020205020404" pitchFamily="49" charset="0"/>
              </a:rPr>
              <a:t>Web|In|2009/04/21T00:05:30|  1.33| 700.72| 5.33|</a:t>
            </a:r>
          </a:p>
          <a:p>
            <a:r>
              <a:rPr lang="en-US" sz="1100" dirty="0">
                <a:latin typeface="Courier New" panose="02070309020205020404" pitchFamily="49" charset="0"/>
                <a:cs typeface="Courier New" panose="02070309020205020404" pitchFamily="49" charset="0"/>
              </a:rPr>
              <a:t>Web|In|2009/04/21T00:06:00|  0.33| 532.72| 1.33|</a:t>
            </a:r>
          </a:p>
          <a:p>
            <a:r>
              <a:rPr lang="en-US" sz="1100" dirty="0">
                <a:latin typeface="Courier New" panose="02070309020205020404" pitchFamily="49" charset="0"/>
                <a:cs typeface="Courier New" panose="02070309020205020404" pitchFamily="49" charset="0"/>
              </a:rPr>
              <a:t>Web|In|2009/04/21T00:06:30|  0.25| 395.61| 0.99|</a:t>
            </a:r>
          </a:p>
          <a:p>
            <a:r>
              <a:rPr lang="en-US" sz="1100" dirty="0">
                <a:latin typeface="Courier New" panose="02070309020205020404" pitchFamily="49" charset="0"/>
                <a:cs typeface="Courier New" panose="02070309020205020404" pitchFamily="49" charset="0"/>
              </a:rPr>
              <a:t>Web|In|2009/04/21T00:07:00|  0.00|  0.00| 0.00|</a:t>
            </a:r>
          </a:p>
          <a:p>
            <a:r>
              <a:rPr lang="en-US" sz="1100" dirty="0">
                <a:latin typeface="Courier New" panose="02070309020205020404" pitchFamily="49" charset="0"/>
                <a:cs typeface="Courier New" panose="02070309020205020404" pitchFamily="49" charset="0"/>
              </a:rPr>
              <a:t>Web|In|2009/04/21T00:07:30|  0.00|  0.00| 0.00|</a:t>
            </a:r>
          </a:p>
          <a:p>
            <a:r>
              <a:rPr lang="en-US" sz="1100" dirty="0">
                <a:latin typeface="Courier New" panose="02070309020205020404" pitchFamily="49" charset="0"/>
                <a:cs typeface="Courier New" panose="02070309020205020404" pitchFamily="49" charset="0"/>
              </a:rPr>
              <a:t>Web|In|2009/04/21T00:08:00|  0.00|  0.00| 0.00|</a:t>
            </a:r>
          </a:p>
          <a:p>
            <a:r>
              <a:rPr lang="en-US" sz="1100" dirty="0">
                <a:latin typeface="Courier New" panose="02070309020205020404" pitchFamily="49" charset="0"/>
                <a:cs typeface="Courier New" panose="02070309020205020404" pitchFamily="49" charset="0"/>
              </a:rPr>
              <a:t>Web|In|2009/04/21T00:08:30|  0.00|  0.00| 0.00|</a:t>
            </a:r>
          </a:p>
          <a:p>
            <a:r>
              <a:rPr lang="en-US" sz="1100" dirty="0">
                <a:latin typeface="Courier New" panose="02070309020205020404" pitchFamily="49" charset="0"/>
                <a:cs typeface="Courier New" panose="02070309020205020404" pitchFamily="49" charset="0"/>
              </a:rPr>
              <a:t>Web|In|2009/04/21T00:09:00|  0.00|  0.00| 0.00|</a:t>
            </a:r>
          </a:p>
          <a:p>
            <a:r>
              <a:rPr lang="en-US" sz="1100" dirty="0">
                <a:latin typeface="Courier New" panose="02070309020205020404" pitchFamily="49" charset="0"/>
                <a:cs typeface="Courier New" panose="02070309020205020404" pitchFamily="49" charset="0"/>
              </a:rPr>
              <a:t>Web|In|2009/04/21T00:09:30|  0.00|  0.00| 0.00</a:t>
            </a:r>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Web|Out|2009/04/21T23:49:00| </a:t>
            </a:r>
            <a:r>
              <a:rPr lang="en-US" sz="1100" dirty="0">
                <a:latin typeface="Courier New" panose="02070309020205020404" pitchFamily="49" charset="0"/>
                <a:cs typeface="Courier New" panose="02070309020205020404" pitchFamily="49" charset="0"/>
              </a:rPr>
              <a:t>2.00| </a:t>
            </a:r>
            <a:r>
              <a:rPr lang="en-US" sz="1100" dirty="0" smtClean="0">
                <a:latin typeface="Courier New" panose="02070309020205020404" pitchFamily="49" charset="0"/>
                <a:cs typeface="Courier New" panose="02070309020205020404" pitchFamily="49" charset="0"/>
              </a:rPr>
              <a:t>319.00</a:t>
            </a: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7.00</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eb|Out|2009/04/21T23:49:30| </a:t>
            </a:r>
            <a:r>
              <a:rPr lang="en-US" sz="1100" dirty="0">
                <a:latin typeface="Courier New" panose="02070309020205020404" pitchFamily="49" charset="0"/>
                <a:cs typeface="Courier New" panose="02070309020205020404" pitchFamily="49" charset="0"/>
              </a:rPr>
              <a:t>0.00</a:t>
            </a: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0.00</a:t>
            </a: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0.00|</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eb|Out|2009/04/21T23:50:00| </a:t>
            </a:r>
            <a:r>
              <a:rPr lang="en-US" sz="1100" dirty="0">
                <a:latin typeface="Courier New" panose="02070309020205020404" pitchFamily="49" charset="0"/>
                <a:cs typeface="Courier New" panose="02070309020205020404" pitchFamily="49" charset="0"/>
              </a:rPr>
              <a:t>1.00| </a:t>
            </a:r>
            <a:r>
              <a:rPr lang="en-US" sz="1100" dirty="0" smtClean="0">
                <a:latin typeface="Courier New" panose="02070309020205020404" pitchFamily="49" charset="0"/>
                <a:cs typeface="Courier New" panose="02070309020205020404" pitchFamily="49" charset="0"/>
              </a:rPr>
              <a:t>400.00</a:t>
            </a: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6.00</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eb|Out|2009/04/21T23:50:30</a:t>
            </a: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3.00| </a:t>
            </a:r>
            <a:r>
              <a:rPr lang="en-US" sz="1100" dirty="0">
                <a:latin typeface="Courier New" panose="02070309020205020404" pitchFamily="49" charset="0"/>
                <a:cs typeface="Courier New" panose="02070309020205020404" pitchFamily="49" charset="0"/>
              </a:rPr>
              <a:t>120.00</a:t>
            </a: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3.00|</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eb|Out|2009/04/21T23:51:00</a:t>
            </a: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0.00| </a:t>
            </a:r>
            <a:r>
              <a:rPr lang="en-US" sz="1100" dirty="0">
                <a:latin typeface="Courier New" panose="02070309020205020404" pitchFamily="49" charset="0"/>
                <a:cs typeface="Courier New" panose="02070309020205020404" pitchFamily="49" charset="0"/>
              </a:rPr>
              <a:t>0.00</a:t>
            </a: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0.00|</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eb|Out|2009/04/21T23:51:30</a:t>
            </a: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3.00| </a:t>
            </a:r>
            <a:r>
              <a:rPr lang="en-US" sz="1100" dirty="0">
                <a:latin typeface="Courier New" panose="02070309020205020404" pitchFamily="49" charset="0"/>
                <a:cs typeface="Courier New" panose="02070309020205020404" pitchFamily="49" charset="0"/>
              </a:rPr>
              <a:t>120.00| </a:t>
            </a:r>
            <a:r>
              <a:rPr lang="en-US" sz="1100" dirty="0" smtClean="0">
                <a:latin typeface="Courier New" panose="02070309020205020404" pitchFamily="49" charset="0"/>
                <a:cs typeface="Courier New" panose="02070309020205020404" pitchFamily="49" charset="0"/>
              </a:rPr>
              <a:t>3.00</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eb|Out|2009/04/21T23:52:00</a:t>
            </a: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0.00| 0.00| 0.00</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eb|Out|2009/04/21T23:52:30</a:t>
            </a:r>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0.00| 0.00| </a:t>
            </a:r>
            <a:r>
              <a:rPr lang="en-US" sz="1100" dirty="0">
                <a:latin typeface="Courier New" panose="02070309020205020404" pitchFamily="49" charset="0"/>
                <a:cs typeface="Courier New" panose="02070309020205020404" pitchFamily="49" charset="0"/>
              </a:rPr>
              <a:t>0.00|</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eb|Out|2009/04/21T23:53:00| 0.00| 0.00|0.00</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eb|Out|2009/04/21T23:53:30| </a:t>
            </a:r>
            <a:r>
              <a:rPr lang="en-US" sz="1100" dirty="0">
                <a:latin typeface="Courier New" panose="02070309020205020404" pitchFamily="49" charset="0"/>
                <a:cs typeface="Courier New" panose="02070309020205020404" pitchFamily="49" charset="0"/>
              </a:rPr>
              <a:t>3.00| </a:t>
            </a:r>
            <a:r>
              <a:rPr lang="en-US" sz="1100" dirty="0" smtClean="0">
                <a:latin typeface="Courier New" panose="02070309020205020404" pitchFamily="49" charset="0"/>
                <a:cs typeface="Courier New" panose="02070309020205020404" pitchFamily="49" charset="0"/>
              </a:rPr>
              <a:t>120.00| </a:t>
            </a:r>
            <a:r>
              <a:rPr lang="en-US" sz="1100" dirty="0">
                <a:latin typeface="Courier New" panose="02070309020205020404" pitchFamily="49" charset="0"/>
                <a:cs typeface="Courier New" panose="02070309020205020404" pitchFamily="49" charset="0"/>
              </a:rPr>
              <a:t>3.00|</a:t>
            </a:r>
          </a:p>
          <a:p>
            <a:r>
              <a:rPr lang="en-US" sz="1100" dirty="0">
                <a:latin typeface="Courier New" panose="02070309020205020404" pitchFamily="49" charset="0"/>
                <a:cs typeface="Courier New" panose="02070309020205020404" pitchFamily="49" charset="0"/>
              </a:rPr>
              <a:t>W</a:t>
            </a:r>
            <a:r>
              <a:rPr lang="en-US" sz="1100" dirty="0" smtClean="0">
                <a:latin typeface="Courier New" panose="02070309020205020404" pitchFamily="49" charset="0"/>
                <a:cs typeface="Courier New" panose="02070309020205020404" pitchFamily="49" charset="0"/>
              </a:rPr>
              <a:t>eb|Out|2009/04/21T23:54:00| </a:t>
            </a:r>
            <a:r>
              <a:rPr lang="en-US" sz="1100" dirty="0">
                <a:latin typeface="Courier New" panose="02070309020205020404" pitchFamily="49" charset="0"/>
                <a:cs typeface="Courier New" panose="02070309020205020404" pitchFamily="49" charset="0"/>
              </a:rPr>
              <a:t>2.00| </a:t>
            </a:r>
            <a:r>
              <a:rPr lang="en-US" sz="1100" dirty="0" smtClean="0">
                <a:latin typeface="Courier New" panose="02070309020205020404" pitchFamily="49" charset="0"/>
                <a:cs typeface="Courier New" panose="02070309020205020404" pitchFamily="49" charset="0"/>
              </a:rPr>
              <a:t>319.00| </a:t>
            </a:r>
            <a:r>
              <a:rPr lang="en-US" sz="1100" dirty="0">
                <a:latin typeface="Courier New" panose="02070309020205020404" pitchFamily="49" charset="0"/>
                <a:cs typeface="Courier New" panose="02070309020205020404" pitchFamily="49" charset="0"/>
              </a:rPr>
              <a:t>7.00|</a:t>
            </a:r>
          </a:p>
          <a:p>
            <a:endParaRPr lang="en-US" sz="1100" dirty="0">
              <a:latin typeface="Courier New" panose="02070309020205020404" pitchFamily="49" charset="0"/>
              <a:cs typeface="Courier New" panose="02070309020205020404" pitchFamily="49" charset="0"/>
            </a:endParaRPr>
          </a:p>
          <a:p>
            <a:endParaRPr lang="en-US"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006925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script and plot</a:t>
            </a:r>
            <a:endParaRPr lang="en-US" dirty="0"/>
          </a:p>
        </p:txBody>
      </p:sp>
      <p:sp>
        <p:nvSpPr>
          <p:cNvPr id="3" name="Content Placeholder 2"/>
          <p:cNvSpPr>
            <a:spLocks noGrp="1"/>
          </p:cNvSpPr>
          <p:nvPr>
            <p:ph sz="half" idx="1"/>
          </p:nvPr>
        </p:nvSpPr>
        <p:spPr>
          <a:xfrm>
            <a:off x="304800" y="1143000"/>
            <a:ext cx="4152900" cy="2673626"/>
          </a:xfrm>
        </p:spPr>
        <p:txBody>
          <a:bodyPr/>
          <a:lstStyle/>
          <a:p>
            <a:r>
              <a:rPr lang="en-US" sz="1200" dirty="0" smtClean="0">
                <a:latin typeface="Courier New" panose="02070309020205020404" pitchFamily="49" charset="0"/>
                <a:cs typeface="Courier New" panose="02070309020205020404" pitchFamily="49" charset="0"/>
              </a:rPr>
              <a:t>./in-out-traffic.sh </a:t>
            </a:r>
            <a:r>
              <a:rPr lang="en-US" sz="1200" dirty="0">
                <a:latin typeface="Courier New" panose="02070309020205020404" pitchFamily="49" charset="0"/>
                <a:cs typeface="Courier New" panose="02070309020205020404" pitchFamily="49" charset="0"/>
              </a:rPr>
              <a:t>| \</a:t>
            </a:r>
          </a:p>
          <a:p>
            <a:r>
              <a:rPr lang="en-US" sz="1200" dirty="0" err="1" smtClean="0">
                <a:latin typeface="Courier New" panose="02070309020205020404" pitchFamily="49" charset="0"/>
                <a:cs typeface="Courier New" panose="02070309020205020404" pitchFamily="49" charset="0"/>
              </a:rPr>
              <a:t>rytimeseries</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--input-path -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output-path </a:t>
            </a:r>
            <a:r>
              <a:rPr lang="en-US" sz="1200" dirty="0" smtClean="0">
                <a:latin typeface="Courier New" panose="02070309020205020404" pitchFamily="49" charset="0"/>
                <a:cs typeface="Courier New" panose="02070309020205020404" pitchFamily="49" charset="0"/>
              </a:rPr>
              <a:t>in-</a:t>
            </a:r>
            <a:r>
              <a:rPr lang="en-US" sz="1200" dirty="0" err="1" smtClean="0">
                <a:latin typeface="Courier New" panose="02070309020205020404" pitchFamily="49" charset="0"/>
                <a:cs typeface="Courier New" panose="02070309020205020404" pitchFamily="49" charset="0"/>
              </a:rPr>
              <a:t>out.svg</a:t>
            </a:r>
            <a:r>
              <a:rPr lang="en-US" sz="1200" dirty="0" smtClean="0">
                <a:latin typeface="Courier New" panose="02070309020205020404" pitchFamily="49" charset="0"/>
                <a:cs typeface="Courier New" panose="02070309020205020404" pitchFamily="49" charset="0"/>
              </a:rPr>
              <a:t> \</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time-column 2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top-column 4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top-filter="[1]==Out"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top-label=out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bottom-column 4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bottom-filter="[1]==In"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bottom-label=in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style=</a:t>
            </a:r>
            <a:r>
              <a:rPr lang="en-US" sz="1200" dirty="0" err="1">
                <a:latin typeface="Courier New" panose="02070309020205020404" pitchFamily="49" charset="0"/>
                <a:cs typeface="Courier New" panose="02070309020205020404" pitchFamily="49" charset="0"/>
              </a:rPr>
              <a:t>filled_lines</a:t>
            </a:r>
            <a:endParaRPr lang="en-US" sz="1200" dirty="0">
              <a:latin typeface="Courier New" panose="02070309020205020404" pitchFamily="49" charset="0"/>
              <a:cs typeface="Courier New" panose="02070309020205020404" pitchFamily="49" charset="0"/>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525117" y="3772366"/>
            <a:ext cx="7972840" cy="2491512"/>
          </a:xfrm>
        </p:spPr>
      </p:pic>
    </p:spTree>
    <p:extLst>
      <p:ext uri="{BB962C8B-B14F-4D97-AF65-F5344CB8AC3E}">
        <p14:creationId xmlns:p14="http://schemas.microsoft.com/office/powerpoint/2010/main" val="357157326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step, multiple plots</a:t>
            </a:r>
            <a:endParaRPr lang="en-US" dirty="0"/>
          </a:p>
        </p:txBody>
      </p:sp>
      <p:sp>
        <p:nvSpPr>
          <p:cNvPr id="3" name="Content Placeholder 2"/>
          <p:cNvSpPr>
            <a:spLocks noGrp="1"/>
          </p:cNvSpPr>
          <p:nvPr>
            <p:ph idx="1"/>
          </p:nvPr>
        </p:nvSpPr>
        <p:spPr/>
        <p:txBody>
          <a:bodyPr/>
          <a:lstStyle/>
          <a:p>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FILE=</a:t>
            </a:r>
            <a:r>
              <a:rPr lang="en-US" sz="1600" dirty="0" err="1" smtClean="0">
                <a:latin typeface="Courier New" panose="02070309020205020404" pitchFamily="49" charset="0"/>
                <a:cs typeface="Courier New" panose="02070309020205020404" pitchFamily="49" charset="0"/>
              </a:rPr>
              <a:t>tcp-udp-timeseries</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./tcp-udp-traffic.sh | \</a:t>
            </a:r>
          </a:p>
          <a:p>
            <a:r>
              <a:rPr lang="en-US" sz="1600" dirty="0" err="1" smtClean="0">
                <a:latin typeface="Courier New" panose="02070309020205020404" pitchFamily="49" charset="0"/>
                <a:cs typeface="Courier New" panose="02070309020205020404" pitchFamily="49" charset="0"/>
              </a:rPr>
              <a:t>rytimeseries</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--input-path - \</a:t>
            </a:r>
          </a:p>
          <a:p>
            <a:r>
              <a:rPr lang="en-US" sz="1600" dirty="0">
                <a:latin typeface="Courier New" panose="02070309020205020404" pitchFamily="49" charset="0"/>
                <a:cs typeface="Courier New" panose="02070309020205020404" pitchFamily="49" charset="0"/>
              </a:rPr>
              <a:t>               --output-path $FILE.png \</a:t>
            </a:r>
          </a:p>
          <a:p>
            <a:r>
              <a:rPr lang="en-US" sz="1600" dirty="0">
                <a:latin typeface="Courier New" panose="02070309020205020404" pitchFamily="49" charset="0"/>
                <a:cs typeface="Courier New" panose="02070309020205020404" pitchFamily="49" charset="0"/>
              </a:rPr>
              <a:t>               --group-by 0 \</a:t>
            </a:r>
          </a:p>
          <a:p>
            <a:r>
              <a:rPr lang="en-US" sz="1600" dirty="0">
                <a:latin typeface="Courier New" panose="02070309020205020404" pitchFamily="49" charset="0"/>
                <a:cs typeface="Courier New" panose="02070309020205020404" pitchFamily="49" charset="0"/>
              </a:rPr>
              <a:t>               --time-column 2 \</a:t>
            </a:r>
          </a:p>
          <a:p>
            <a:r>
              <a:rPr lang="en-US" sz="1600" dirty="0">
                <a:latin typeface="Courier New" panose="02070309020205020404" pitchFamily="49" charset="0"/>
                <a:cs typeface="Courier New" panose="02070309020205020404" pitchFamily="49" charset="0"/>
              </a:rPr>
              <a:t>               --top-column 4 \</a:t>
            </a:r>
          </a:p>
          <a:p>
            <a:r>
              <a:rPr lang="en-US" sz="1600" dirty="0">
                <a:latin typeface="Courier New" panose="02070309020205020404" pitchFamily="49" charset="0"/>
                <a:cs typeface="Courier New" panose="02070309020205020404" pitchFamily="49" charset="0"/>
              </a:rPr>
              <a:t>               --top-filter="[1]==Out" \</a:t>
            </a:r>
          </a:p>
          <a:p>
            <a:r>
              <a:rPr lang="en-US" sz="1600" dirty="0">
                <a:latin typeface="Courier New" panose="02070309020205020404" pitchFamily="49" charset="0"/>
                <a:cs typeface="Courier New" panose="02070309020205020404" pitchFamily="49" charset="0"/>
              </a:rPr>
              <a:t>               --top-label=out \</a:t>
            </a:r>
          </a:p>
          <a:p>
            <a:r>
              <a:rPr lang="en-US" sz="1600" dirty="0">
                <a:latin typeface="Courier New" panose="02070309020205020404" pitchFamily="49" charset="0"/>
                <a:cs typeface="Courier New" panose="02070309020205020404" pitchFamily="49" charset="0"/>
              </a:rPr>
              <a:t>               --bottom-column 4 \</a:t>
            </a:r>
          </a:p>
          <a:p>
            <a:r>
              <a:rPr lang="en-US" sz="1600" dirty="0">
                <a:latin typeface="Courier New" panose="02070309020205020404" pitchFamily="49" charset="0"/>
                <a:cs typeface="Courier New" panose="02070309020205020404" pitchFamily="49" charset="0"/>
              </a:rPr>
              <a:t>               --bottom-filter="[1]==In" \</a:t>
            </a:r>
          </a:p>
          <a:p>
            <a:r>
              <a:rPr lang="en-US" sz="1600" dirty="0">
                <a:latin typeface="Courier New" panose="02070309020205020404" pitchFamily="49" charset="0"/>
                <a:cs typeface="Courier New" panose="02070309020205020404" pitchFamily="49" charset="0"/>
              </a:rPr>
              <a:t>               --bottom-label=in \</a:t>
            </a:r>
          </a:p>
          <a:p>
            <a:r>
              <a:rPr lang="en-US" sz="1600" dirty="0">
                <a:latin typeface="Courier New" panose="02070309020205020404" pitchFamily="49" charset="0"/>
                <a:cs typeface="Courier New" panose="02070309020205020404" pitchFamily="49" charset="0"/>
              </a:rPr>
              <a:t>               --style=</a:t>
            </a:r>
            <a:r>
              <a:rPr lang="en-US" sz="1600" dirty="0" err="1">
                <a:latin typeface="Courier New" panose="02070309020205020404" pitchFamily="49" charset="0"/>
                <a:cs typeface="Courier New" panose="02070309020205020404" pitchFamily="49" charset="0"/>
              </a:rPr>
              <a:t>filled_lines</a:t>
            </a:r>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9911663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plot output</a:t>
            </a:r>
            <a:endParaRPr lang="en-US"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811020" y="1143000"/>
            <a:ext cx="5445760" cy="5105400"/>
          </a:xfrm>
        </p:spPr>
      </p:pic>
    </p:spTree>
    <p:extLst>
      <p:ext uri="{BB962C8B-B14F-4D97-AF65-F5344CB8AC3E}">
        <p14:creationId xmlns:p14="http://schemas.microsoft.com/office/powerpoint/2010/main" val="99937994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lstStyle/>
          <a:p>
            <a:pPr lvl="1"/>
            <a:r>
              <a:rPr lang="en-US" dirty="0" smtClean="0"/>
              <a:t>Not many areas of endeavor can trace their origin to a specific time or event</a:t>
            </a:r>
          </a:p>
          <a:p>
            <a:pPr lvl="1"/>
            <a:r>
              <a:rPr lang="en-US" dirty="0" smtClean="0"/>
              <a:t>When did data visualization start?</a:t>
            </a:r>
          </a:p>
          <a:p>
            <a:pPr lvl="1"/>
            <a:r>
              <a:rPr lang="en-US" dirty="0" smtClean="0"/>
              <a:t>London, 1854</a:t>
            </a:r>
          </a:p>
          <a:p>
            <a:pPr lvl="2"/>
            <a:r>
              <a:rPr lang="en-US" dirty="0" smtClean="0"/>
              <a:t>A cholera epidemic is rampant in part of the city</a:t>
            </a:r>
          </a:p>
          <a:p>
            <a:pPr lvl="2"/>
            <a:r>
              <a:rPr lang="en-US" dirty="0" smtClean="0"/>
              <a:t>Everyone has a theory or superstition of cause, most have to do with “bad air” (the London sewer system wasn’t even proposed until 1856)</a:t>
            </a:r>
          </a:p>
          <a:p>
            <a:pPr lvl="2"/>
            <a:r>
              <a:rPr lang="en-US" dirty="0" smtClean="0"/>
              <a:t>Dr. John Snow annotates a London map with the location of deaths from cholera</a:t>
            </a:r>
          </a:p>
          <a:p>
            <a:pPr lvl="2"/>
            <a:r>
              <a:rPr lang="en-US" dirty="0" smtClean="0"/>
              <a:t>The results point to a cause, which few believe</a:t>
            </a:r>
            <a:endParaRPr lang="en-US" dirty="0"/>
          </a:p>
        </p:txBody>
      </p:sp>
    </p:spTree>
    <p:extLst>
      <p:ext uri="{BB962C8B-B14F-4D97-AF65-F5344CB8AC3E}">
        <p14:creationId xmlns:p14="http://schemas.microsoft.com/office/powerpoint/2010/main" val="89529950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r>
              <a:rPr lang="en-US" dirty="0" smtClean="0"/>
              <a:t>Plot a sensible amount of data as a time series</a:t>
            </a:r>
          </a:p>
          <a:p>
            <a:r>
              <a:rPr lang="en-US" dirty="0" smtClean="0"/>
              <a:t>Improve on the annotation of my version</a:t>
            </a:r>
          </a:p>
          <a:p>
            <a:r>
              <a:rPr lang="en-US" dirty="0" smtClean="0"/>
              <a:t>Plot all data for multiple sensors as multi plot with each sensor getting its </a:t>
            </a:r>
            <a:r>
              <a:rPr lang="en-US" smtClean="0"/>
              <a:t>own plot</a:t>
            </a:r>
          </a:p>
          <a:p>
            <a:r>
              <a:rPr lang="en-US" dirty="0" smtClean="0"/>
              <a:t>Try some of the other options</a:t>
            </a:r>
          </a:p>
          <a:p>
            <a:endParaRPr lang="en-US" dirty="0"/>
          </a:p>
        </p:txBody>
      </p:sp>
    </p:spTree>
    <p:extLst>
      <p:ext uri="{BB962C8B-B14F-4D97-AF65-F5344CB8AC3E}">
        <p14:creationId xmlns:p14="http://schemas.microsoft.com/office/powerpoint/2010/main" val="336153703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00400" y="2504893"/>
            <a:ext cx="5486400" cy="1348650"/>
          </a:xfrm>
        </p:spPr>
        <p:txBody>
          <a:bodyPr/>
          <a:lstStyle/>
          <a:p>
            <a:r>
              <a:rPr lang="en-US" dirty="0"/>
              <a:t>Additional Rayon </a:t>
            </a:r>
            <a:r>
              <a:rPr lang="en-US" dirty="0" smtClean="0"/>
              <a:t>visualization Modes</a:t>
            </a:r>
            <a:endParaRPr lang="en-US" dirty="0"/>
          </a:p>
        </p:txBody>
      </p:sp>
    </p:spTree>
    <p:extLst>
      <p:ext uri="{BB962C8B-B14F-4D97-AF65-F5344CB8AC3E}">
        <p14:creationId xmlns:p14="http://schemas.microsoft.com/office/powerpoint/2010/main" val="127554265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Heat </a:t>
            </a:r>
            <a:r>
              <a:rPr lang="en-US" dirty="0" smtClean="0"/>
              <a:t>Map</a:t>
            </a:r>
            <a:endParaRPr lang="en-US" dirty="0"/>
          </a:p>
        </p:txBody>
      </p:sp>
      <p:sp>
        <p:nvSpPr>
          <p:cNvPr id="3" name="Content Placeholder 2"/>
          <p:cNvSpPr>
            <a:spLocks noGrp="1"/>
          </p:cNvSpPr>
          <p:nvPr>
            <p:ph idx="1"/>
          </p:nvPr>
        </p:nvSpPr>
        <p:spPr/>
        <p:txBody>
          <a:bodyPr/>
          <a:lstStyle/>
          <a:p>
            <a:pPr lvl="1"/>
            <a:r>
              <a:rPr lang="en-US" dirty="0"/>
              <a:t>A feeble attempt at representing three-dimensional data in a two-dimensional image.  Used for:</a:t>
            </a:r>
          </a:p>
          <a:p>
            <a:pPr lvl="2"/>
            <a:r>
              <a:rPr lang="en-US" dirty="0" smtClean="0"/>
              <a:t>Showing </a:t>
            </a:r>
            <a:r>
              <a:rPr lang="en-US" dirty="0"/>
              <a:t>differences in values that can be plotted </a:t>
            </a:r>
            <a:r>
              <a:rPr lang="en-US" dirty="0" smtClean="0"/>
              <a:t>on a grid</a:t>
            </a:r>
            <a:endParaRPr lang="en-US" dirty="0"/>
          </a:p>
          <a:p>
            <a:pPr lvl="1"/>
            <a:r>
              <a:rPr lang="en-US" dirty="0"/>
              <a:t>Example:</a:t>
            </a:r>
          </a:p>
          <a:p>
            <a:pPr lvl="2"/>
            <a:r>
              <a:rPr lang="en-US" dirty="0" smtClean="0"/>
              <a:t>Show </a:t>
            </a:r>
            <a:r>
              <a:rPr lang="en-US" dirty="0"/>
              <a:t>activity on all </a:t>
            </a:r>
            <a:r>
              <a:rPr lang="en-US" dirty="0" smtClean="0"/>
              <a:t>ports</a:t>
            </a:r>
            <a:endParaRPr lang="en-US" dirty="0"/>
          </a:p>
          <a:p>
            <a:pPr lvl="2"/>
            <a:r>
              <a:rPr lang="en-US" dirty="0" smtClean="0"/>
              <a:t>Show </a:t>
            </a:r>
            <a:r>
              <a:rPr lang="en-US" dirty="0"/>
              <a:t>activity on </a:t>
            </a:r>
            <a:r>
              <a:rPr lang="en-US" dirty="0" smtClean="0"/>
              <a:t>a network</a:t>
            </a:r>
            <a:endParaRPr lang="en-US" dirty="0"/>
          </a:p>
          <a:p>
            <a:endParaRPr lang="en-US" dirty="0"/>
          </a:p>
        </p:txBody>
      </p:sp>
    </p:spTree>
    <p:extLst>
      <p:ext uri="{BB962C8B-B14F-4D97-AF65-F5344CB8AC3E}">
        <p14:creationId xmlns:p14="http://schemas.microsoft.com/office/powerpoint/2010/main" val="28478162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Hilbert Curve</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Similar to a heat map, </a:t>
            </a:r>
          </a:p>
          <a:p>
            <a:pPr marL="457200" indent="-457200">
              <a:buFont typeface="Arial" panose="020B0604020202020204" pitchFamily="34" charset="0"/>
              <a:buChar char="•"/>
            </a:pPr>
            <a:r>
              <a:rPr lang="en-US" dirty="0" smtClean="0"/>
              <a:t>A Hilbert curve of IP space shows activity on addresses in a way that relates them in address space</a:t>
            </a:r>
          </a:p>
          <a:p>
            <a:pPr marL="457200" indent="-457200">
              <a:buFont typeface="Arial" panose="020B0604020202020204" pitchFamily="34" charset="0"/>
              <a:buChar char="•"/>
            </a:pPr>
            <a:r>
              <a:rPr lang="en-US" dirty="0" smtClean="0"/>
              <a:t>This may be the only instance in recorded history where a serious visualization is inspired by a cartoon</a:t>
            </a:r>
          </a:p>
          <a:p>
            <a:endParaRPr lang="en-US" dirty="0"/>
          </a:p>
        </p:txBody>
      </p:sp>
    </p:spTree>
    <p:extLst>
      <p:ext uri="{BB962C8B-B14F-4D97-AF65-F5344CB8AC3E}">
        <p14:creationId xmlns:p14="http://schemas.microsoft.com/office/powerpoint/2010/main" val="201718461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77311" y="0"/>
            <a:ext cx="4606417" cy="6697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675792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Rayon implementation of Hilbert</a:t>
            </a:r>
            <a:endParaRPr lang="en-US"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981200" y="1143000"/>
            <a:ext cx="5105400" cy="5105400"/>
          </a:xfrm>
          <a:ln>
            <a:solidFill>
              <a:schemeClr val="tx1"/>
            </a:solidFill>
          </a:ln>
        </p:spPr>
      </p:pic>
    </p:spTree>
    <p:extLst>
      <p:ext uri="{BB962C8B-B14F-4D97-AF65-F5344CB8AC3E}">
        <p14:creationId xmlns:p14="http://schemas.microsoft.com/office/powerpoint/2010/main" val="83550177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sp>
        <p:nvSpPr>
          <p:cNvPr id="3" name="Content Placeholder 2"/>
          <p:cNvSpPr>
            <a:spLocks noGrp="1"/>
          </p:cNvSpPr>
          <p:nvPr>
            <p:ph idx="1"/>
          </p:nvPr>
        </p:nvSpPr>
        <p:spPr/>
        <p:txBody>
          <a:bodyPr/>
          <a:lstStyle/>
          <a:p>
            <a:pPr lvl="1">
              <a:spcBef>
                <a:spcPts val="0"/>
              </a:spcBef>
              <a:spcAft>
                <a:spcPts val="0"/>
              </a:spcAft>
            </a:pPr>
            <a:r>
              <a:rPr lang="en-US" dirty="0" smtClean="0">
                <a:latin typeface="Calibri"/>
                <a:ea typeface="Calibri"/>
                <a:cs typeface="Times New Roman"/>
              </a:rPr>
              <a:t>A </a:t>
            </a:r>
            <a:r>
              <a:rPr lang="en-US" dirty="0">
                <a:latin typeface="Calibri"/>
                <a:ea typeface="Calibri"/>
                <a:cs typeface="Times New Roman"/>
              </a:rPr>
              <a:t>representation of tabulated frequencies.  Used for:</a:t>
            </a:r>
          </a:p>
          <a:p>
            <a:pPr lvl="2">
              <a:spcBef>
                <a:spcPts val="0"/>
              </a:spcBef>
              <a:spcAft>
                <a:spcPts val="0"/>
              </a:spcAft>
            </a:pPr>
            <a:r>
              <a:rPr lang="en-US" dirty="0" smtClean="0">
                <a:latin typeface="Calibri"/>
                <a:ea typeface="Calibri"/>
                <a:cs typeface="Times New Roman"/>
              </a:rPr>
              <a:t>Showing </a:t>
            </a:r>
            <a:r>
              <a:rPr lang="en-US" dirty="0">
                <a:latin typeface="Calibri"/>
                <a:ea typeface="Calibri"/>
                <a:cs typeface="Times New Roman"/>
              </a:rPr>
              <a:t>the distribution of data</a:t>
            </a:r>
          </a:p>
          <a:p>
            <a:pPr lvl="1">
              <a:spcBef>
                <a:spcPts val="0"/>
              </a:spcBef>
              <a:spcAft>
                <a:spcPts val="0"/>
              </a:spcAft>
            </a:pPr>
            <a:r>
              <a:rPr lang="en-US" dirty="0">
                <a:latin typeface="Calibri"/>
                <a:ea typeface="Calibri"/>
                <a:cs typeface="Times New Roman"/>
              </a:rPr>
              <a:t>Example:</a:t>
            </a:r>
          </a:p>
          <a:p>
            <a:pPr lvl="2">
              <a:spcBef>
                <a:spcPts val="0"/>
              </a:spcBef>
              <a:spcAft>
                <a:spcPts val="0"/>
              </a:spcAft>
            </a:pPr>
            <a:r>
              <a:rPr lang="en-US" dirty="0" smtClean="0">
                <a:latin typeface="Calibri"/>
                <a:ea typeface="Calibri"/>
                <a:cs typeface="Times New Roman"/>
              </a:rPr>
              <a:t>Distribution </a:t>
            </a:r>
            <a:r>
              <a:rPr lang="en-US" dirty="0">
                <a:latin typeface="Calibri"/>
                <a:ea typeface="Calibri"/>
                <a:cs typeface="Times New Roman"/>
              </a:rPr>
              <a:t>of</a:t>
            </a:r>
          </a:p>
          <a:p>
            <a:pPr lvl="2">
              <a:spcBef>
                <a:spcPts val="0"/>
              </a:spcBef>
              <a:spcAft>
                <a:spcPts val="0"/>
              </a:spcAft>
            </a:pPr>
            <a:r>
              <a:rPr lang="en-US" dirty="0" smtClean="0">
                <a:latin typeface="Calibri"/>
                <a:ea typeface="Calibri"/>
                <a:cs typeface="Times New Roman"/>
              </a:rPr>
              <a:t>bytes </a:t>
            </a:r>
            <a:r>
              <a:rPr lang="en-US" dirty="0">
                <a:latin typeface="Calibri"/>
                <a:ea typeface="Calibri"/>
                <a:cs typeface="Times New Roman"/>
              </a:rPr>
              <a:t>per flow</a:t>
            </a:r>
          </a:p>
          <a:p>
            <a:pPr lvl="2">
              <a:spcBef>
                <a:spcPts val="0"/>
              </a:spcBef>
              <a:spcAft>
                <a:spcPts val="0"/>
              </a:spcAft>
            </a:pPr>
            <a:r>
              <a:rPr lang="en-US" dirty="0" smtClean="0">
                <a:latin typeface="Calibri"/>
                <a:ea typeface="Calibri"/>
                <a:cs typeface="Times New Roman"/>
              </a:rPr>
              <a:t>bytes </a:t>
            </a:r>
            <a:r>
              <a:rPr lang="en-US" dirty="0">
                <a:latin typeface="Calibri"/>
                <a:ea typeface="Calibri"/>
                <a:cs typeface="Times New Roman"/>
              </a:rPr>
              <a:t>per packet</a:t>
            </a:r>
          </a:p>
          <a:p>
            <a:pPr lvl="2">
              <a:spcBef>
                <a:spcPts val="0"/>
              </a:spcBef>
              <a:spcAft>
                <a:spcPts val="0"/>
              </a:spcAft>
            </a:pPr>
            <a:r>
              <a:rPr lang="en-US" dirty="0" smtClean="0">
                <a:latin typeface="Calibri"/>
                <a:ea typeface="Calibri"/>
                <a:cs typeface="Times New Roman"/>
              </a:rPr>
              <a:t>Flow </a:t>
            </a:r>
            <a:r>
              <a:rPr lang="en-US" dirty="0">
                <a:latin typeface="Calibri"/>
                <a:ea typeface="Calibri"/>
                <a:cs typeface="Times New Roman"/>
              </a:rPr>
              <a:t>duration</a:t>
            </a:r>
          </a:p>
          <a:p>
            <a:endParaRPr lang="en-US" dirty="0"/>
          </a:p>
        </p:txBody>
      </p:sp>
    </p:spTree>
    <p:extLst>
      <p:ext uri="{BB962C8B-B14F-4D97-AF65-F5344CB8AC3E}">
        <p14:creationId xmlns:p14="http://schemas.microsoft.com/office/powerpoint/2010/main" val="7246259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bar chart to make a histogram</a:t>
            </a:r>
            <a:endParaRPr lang="en-US" dirty="0"/>
          </a:p>
        </p:txBody>
      </p:sp>
      <p:sp>
        <p:nvSpPr>
          <p:cNvPr id="3" name="Content Placeholder 2"/>
          <p:cNvSpPr>
            <a:spLocks noGrp="1"/>
          </p:cNvSpPr>
          <p:nvPr>
            <p:ph idx="1"/>
          </p:nvPr>
        </p:nvSpPr>
        <p:spPr/>
        <p:txBody>
          <a:bodyPr/>
          <a:lstStyle/>
          <a:p>
            <a:pPr lvl="1"/>
            <a:r>
              <a:rPr lang="en-US" dirty="0" smtClean="0"/>
              <a:t>Basic example: Letter Frequency</a:t>
            </a:r>
          </a:p>
          <a:p>
            <a:pPr lvl="1"/>
            <a:r>
              <a:rPr lang="en-US" dirty="0" smtClean="0"/>
              <a:t>Select large amount of text</a:t>
            </a:r>
          </a:p>
          <a:p>
            <a:pPr lvl="1"/>
            <a:r>
              <a:rPr lang="en-US" dirty="0" smtClean="0"/>
              <a:t>Count number of times each letter is used</a:t>
            </a:r>
          </a:p>
          <a:p>
            <a:pPr lvl="1"/>
            <a:r>
              <a:rPr lang="en-US" dirty="0" smtClean="0"/>
              <a:t>Edit as input file</a:t>
            </a:r>
          </a:p>
          <a:p>
            <a:pPr lvl="1"/>
            <a:endParaRPr lang="en-US" dirty="0"/>
          </a:p>
          <a:p>
            <a:pPr lvl="1"/>
            <a:r>
              <a:rPr lang="en-US" dirty="0" smtClean="0"/>
              <a:t>Render with </a:t>
            </a:r>
            <a:r>
              <a:rPr lang="en-US" dirty="0" err="1" smtClean="0"/>
              <a:t>rycategories</a:t>
            </a:r>
            <a:endParaRPr lang="en-US" dirty="0" smtClean="0"/>
          </a:p>
          <a:p>
            <a:pPr lvl="1"/>
            <a:endParaRPr lang="en-US" dirty="0"/>
          </a:p>
        </p:txBody>
      </p:sp>
    </p:spTree>
    <p:extLst>
      <p:ext uri="{BB962C8B-B14F-4D97-AF65-F5344CB8AC3E}">
        <p14:creationId xmlns:p14="http://schemas.microsoft.com/office/powerpoint/2010/main" val="114035284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Letter frequency table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57600" y="1376437"/>
            <a:ext cx="1593273" cy="46706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884217" y="1376437"/>
            <a:ext cx="1773383" cy="4690515"/>
          </a:xfrm>
          <a:prstGeom prst="rect">
            <a:avLst/>
          </a:prstGeom>
          <a:ln>
            <a:solidFill>
              <a:schemeClr val="tx1"/>
            </a:solidFill>
          </a:ln>
        </p:spPr>
        <p:txBody>
          <a:bodyPr wrap="square">
            <a:spAutoFit/>
          </a:bodyPr>
          <a:lstStyle/>
          <a:p>
            <a:r>
              <a:rPr lang="en-US" sz="1800" dirty="0">
                <a:latin typeface="+mj-lt"/>
                <a:cs typeface="Courier New" pitchFamily="49" charset="0"/>
              </a:rPr>
              <a:t>a|      816|</a:t>
            </a:r>
          </a:p>
          <a:p>
            <a:r>
              <a:rPr lang="en-US" sz="1800" dirty="0">
                <a:latin typeface="+mj-lt"/>
                <a:cs typeface="Courier New" pitchFamily="49" charset="0"/>
              </a:rPr>
              <a:t>b|      149|</a:t>
            </a:r>
          </a:p>
          <a:p>
            <a:r>
              <a:rPr lang="en-US" sz="1800" dirty="0">
                <a:latin typeface="+mj-lt"/>
                <a:cs typeface="Courier New" pitchFamily="49" charset="0"/>
              </a:rPr>
              <a:t>c|      278|</a:t>
            </a:r>
          </a:p>
          <a:p>
            <a:r>
              <a:rPr lang="en-US" sz="1800" dirty="0">
                <a:latin typeface="+mj-lt"/>
                <a:cs typeface="Courier New" pitchFamily="49" charset="0"/>
              </a:rPr>
              <a:t>d|      425|</a:t>
            </a:r>
          </a:p>
          <a:p>
            <a:r>
              <a:rPr lang="en-US" sz="1800" dirty="0">
                <a:latin typeface="+mj-lt"/>
                <a:cs typeface="Courier New" pitchFamily="49" charset="0"/>
              </a:rPr>
              <a:t>e|      1270|</a:t>
            </a:r>
          </a:p>
          <a:p>
            <a:r>
              <a:rPr lang="en-US" sz="1800" dirty="0">
                <a:latin typeface="+mj-lt"/>
                <a:cs typeface="Courier New" pitchFamily="49" charset="0"/>
              </a:rPr>
              <a:t>f|      222|</a:t>
            </a:r>
          </a:p>
          <a:p>
            <a:r>
              <a:rPr lang="en-US" sz="1800" dirty="0">
                <a:latin typeface="+mj-lt"/>
                <a:cs typeface="Courier New" pitchFamily="49" charset="0"/>
              </a:rPr>
              <a:t>g|      201|</a:t>
            </a:r>
          </a:p>
          <a:p>
            <a:r>
              <a:rPr lang="en-US" sz="1800" dirty="0">
                <a:latin typeface="+mj-lt"/>
                <a:cs typeface="Courier New" pitchFamily="49" charset="0"/>
              </a:rPr>
              <a:t>h|      609|</a:t>
            </a:r>
          </a:p>
          <a:p>
            <a:r>
              <a:rPr lang="en-US" sz="1800" dirty="0" err="1">
                <a:latin typeface="+mj-lt"/>
                <a:cs typeface="Courier New" pitchFamily="49" charset="0"/>
              </a:rPr>
              <a:t>i</a:t>
            </a:r>
            <a:r>
              <a:rPr lang="en-US" sz="1800" dirty="0">
                <a:latin typeface="+mj-lt"/>
                <a:cs typeface="Courier New" pitchFamily="49" charset="0"/>
              </a:rPr>
              <a:t>|      696|</a:t>
            </a:r>
          </a:p>
          <a:p>
            <a:r>
              <a:rPr lang="en-US" sz="1800" dirty="0">
                <a:latin typeface="+mj-lt"/>
                <a:cs typeface="Courier New" pitchFamily="49" charset="0"/>
              </a:rPr>
              <a:t>j|      15|</a:t>
            </a:r>
          </a:p>
          <a:p>
            <a:r>
              <a:rPr lang="en-US" sz="1800" dirty="0">
                <a:latin typeface="+mj-lt"/>
                <a:cs typeface="Courier New" pitchFamily="49" charset="0"/>
              </a:rPr>
              <a:t>k|      77|</a:t>
            </a:r>
          </a:p>
          <a:p>
            <a:r>
              <a:rPr lang="en-US" sz="1800" dirty="0">
                <a:latin typeface="+mj-lt"/>
                <a:cs typeface="Courier New" pitchFamily="49" charset="0"/>
              </a:rPr>
              <a:t>l|      402|</a:t>
            </a:r>
          </a:p>
          <a:p>
            <a:r>
              <a:rPr lang="en-US" sz="1800" dirty="0">
                <a:latin typeface="+mj-lt"/>
                <a:cs typeface="Courier New" pitchFamily="49" charset="0"/>
              </a:rPr>
              <a:t>m|      240|</a:t>
            </a:r>
          </a:p>
        </p:txBody>
      </p:sp>
    </p:spTree>
    <p:extLst>
      <p:ext uri="{BB962C8B-B14F-4D97-AF65-F5344CB8AC3E}">
        <p14:creationId xmlns:p14="http://schemas.microsoft.com/office/powerpoint/2010/main" val="55731564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 script</a:t>
            </a:r>
            <a:endParaRPr lang="en-US" dirty="0"/>
          </a:p>
        </p:txBody>
      </p:sp>
      <p:sp>
        <p:nvSpPr>
          <p:cNvPr id="3" name="Rectangle 2"/>
          <p:cNvSpPr/>
          <p:nvPr/>
        </p:nvSpPr>
        <p:spPr>
          <a:xfrm>
            <a:off x="706582" y="1080654"/>
            <a:ext cx="7772399" cy="2529923"/>
          </a:xfrm>
          <a:prstGeom prst="rect">
            <a:avLst/>
          </a:prstGeom>
        </p:spPr>
        <p:txBody>
          <a:bodyPr wrap="square">
            <a:spAutoFit/>
          </a:bodyPr>
          <a:lstStyle/>
          <a:p>
            <a:endParaRPr lang="en-US" sz="1800" dirty="0">
              <a:latin typeface="Courier New" pitchFamily="49" charset="0"/>
              <a:cs typeface="Courier New" pitchFamily="49" charset="0"/>
            </a:endParaRPr>
          </a:p>
          <a:p>
            <a:endParaRPr lang="en-US" sz="1800" dirty="0">
              <a:latin typeface="Courier New" pitchFamily="49" charset="0"/>
              <a:cs typeface="Courier New" pitchFamily="49" charset="0"/>
            </a:endParaRPr>
          </a:p>
          <a:p>
            <a:r>
              <a:rPr lang="en-US" sz="1800" dirty="0">
                <a:latin typeface="Courier New" pitchFamily="49" charset="0"/>
                <a:cs typeface="Courier New" pitchFamily="49" charset="0"/>
              </a:rPr>
              <a:t>#echo Bar chart of letter frequency</a:t>
            </a:r>
          </a:p>
          <a:p>
            <a:r>
              <a:rPr lang="en-US" sz="1800" dirty="0" err="1" smtClean="0">
                <a:latin typeface="Courier New" pitchFamily="49" charset="0"/>
                <a:cs typeface="Courier New" pitchFamily="49" charset="0"/>
              </a:rPr>
              <a:t>rycategories</a:t>
            </a:r>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--input-path lf.txt \</a:t>
            </a:r>
          </a:p>
          <a:p>
            <a:r>
              <a:rPr lang="en-US" sz="1800" dirty="0">
                <a:latin typeface="Courier New" pitchFamily="49" charset="0"/>
                <a:cs typeface="Courier New" pitchFamily="49" charset="0"/>
              </a:rPr>
              <a:t>        --title="Letter Frequency Histogram"    \</a:t>
            </a:r>
          </a:p>
          <a:p>
            <a:r>
              <a:rPr lang="en-US" sz="1800" dirty="0">
                <a:latin typeface="Courier New" pitchFamily="49" charset="0"/>
                <a:cs typeface="Courier New" pitchFamily="49" charset="0"/>
              </a:rPr>
              <a:t>        --output-path </a:t>
            </a:r>
            <a:r>
              <a:rPr lang="en-US" sz="1800" dirty="0" smtClean="0">
                <a:latin typeface="Courier New" pitchFamily="49" charset="0"/>
                <a:cs typeface="Courier New" pitchFamily="49" charset="0"/>
              </a:rPr>
              <a:t>bar-lf.png</a:t>
            </a:r>
            <a:endParaRPr lang="en-US" sz="1800" dirty="0">
              <a:latin typeface="Courier New" pitchFamily="49" charset="0"/>
              <a:cs typeface="Courier New" pitchFamily="49" charset="0"/>
            </a:endParaRPr>
          </a:p>
          <a:p>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383835584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63148" y="470452"/>
            <a:ext cx="612457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94286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a:ext>
            </a:extLst>
          </a:blip>
          <a:stretch>
            <a:fillRect/>
          </a:stretch>
        </p:blipFill>
        <p:spPr>
          <a:xfrm>
            <a:off x="1468581" y="554183"/>
            <a:ext cx="5909253" cy="5909252"/>
          </a:xfrm>
        </p:spPr>
      </p:pic>
    </p:spTree>
    <p:extLst>
      <p:ext uri="{BB962C8B-B14F-4D97-AF65-F5344CB8AC3E}">
        <p14:creationId xmlns:p14="http://schemas.microsoft.com/office/powerpoint/2010/main" val="226010082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and render script</a:t>
            </a:r>
            <a:endParaRPr lang="en-US" dirty="0"/>
          </a:p>
        </p:txBody>
      </p:sp>
      <p:sp>
        <p:nvSpPr>
          <p:cNvPr id="3" name="Rectangle 2"/>
          <p:cNvSpPr/>
          <p:nvPr/>
        </p:nvSpPr>
        <p:spPr>
          <a:xfrm>
            <a:off x="415634" y="1383453"/>
            <a:ext cx="8354291" cy="3887218"/>
          </a:xfrm>
          <a:prstGeom prst="rect">
            <a:avLst/>
          </a:prstGeom>
        </p:spPr>
        <p:txBody>
          <a:bodyPr wrap="square">
            <a:spAutoFit/>
          </a:bodyPr>
          <a:lstStyle/>
          <a:p>
            <a:endParaRPr lang="en-US" sz="1800" dirty="0">
              <a:latin typeface="Courier New" pitchFamily="49" charset="0"/>
              <a:cs typeface="Courier New" pitchFamily="49" charset="0"/>
            </a:endParaRPr>
          </a:p>
          <a:p>
            <a:r>
              <a:rPr lang="en-US" sz="1800" dirty="0">
                <a:latin typeface="Courier New" pitchFamily="49" charset="0"/>
                <a:cs typeface="Courier New" pitchFamily="49" charset="0"/>
              </a:rPr>
              <a:t>#echo Bar chart of letter frequency sorted by frequency</a:t>
            </a:r>
          </a:p>
          <a:p>
            <a:r>
              <a:rPr lang="en-US" sz="1800" dirty="0">
                <a:latin typeface="Courier New" pitchFamily="49" charset="0"/>
                <a:cs typeface="Courier New" pitchFamily="49" charset="0"/>
              </a:rPr>
              <a:t>sort --</a:t>
            </a:r>
            <a:r>
              <a:rPr lang="en-US" sz="1800" dirty="0" smtClean="0">
                <a:latin typeface="Courier New" pitchFamily="49" charset="0"/>
                <a:cs typeface="Courier New" pitchFamily="49" charset="0"/>
              </a:rPr>
              <a:t>numeric-sort	\</a:t>
            </a:r>
          </a:p>
          <a:p>
            <a:r>
              <a:rPr lang="en-US" sz="1800" dirty="0" smtClean="0">
                <a:latin typeface="Courier New" pitchFamily="49" charset="0"/>
                <a:cs typeface="Courier New" pitchFamily="49" charset="0"/>
              </a:rPr>
              <a:t>	--reverse	\</a:t>
            </a:r>
          </a:p>
          <a:p>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a:t>
            </a:r>
            <a:r>
              <a:rPr lang="en-US" sz="1800" dirty="0">
                <a:latin typeface="Courier New" pitchFamily="49" charset="0"/>
                <a:cs typeface="Courier New" pitchFamily="49" charset="0"/>
              </a:rPr>
              <a:t>key=2 lf.txt &gt; </a:t>
            </a:r>
            <a:r>
              <a:rPr lang="en-US" sz="1800" dirty="0" smtClean="0">
                <a:latin typeface="Courier New" pitchFamily="49" charset="0"/>
                <a:cs typeface="Courier New" pitchFamily="49" charset="0"/>
              </a:rPr>
              <a:t>lf-sorted.txt</a:t>
            </a:r>
          </a:p>
          <a:p>
            <a:endParaRPr lang="en-US" sz="1800" dirty="0">
              <a:latin typeface="Courier New" pitchFamily="49" charset="0"/>
              <a:cs typeface="Courier New" pitchFamily="49" charset="0"/>
            </a:endParaRPr>
          </a:p>
          <a:p>
            <a:r>
              <a:rPr lang="en-US" sz="1800" dirty="0" err="1" smtClean="0">
                <a:latin typeface="Courier New" pitchFamily="49" charset="0"/>
                <a:cs typeface="Courier New" pitchFamily="49" charset="0"/>
              </a:rPr>
              <a:t>rycategories</a:t>
            </a:r>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--input-path lf-sorted.txt </a:t>
            </a:r>
            <a:r>
              <a:rPr lang="en-US" sz="1800" dirty="0" smtClean="0">
                <a:latin typeface="Courier New" pitchFamily="49" charset="0"/>
                <a:cs typeface="Courier New" pitchFamily="49" charset="0"/>
              </a:rPr>
              <a:t>\</a:t>
            </a:r>
          </a:p>
          <a:p>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--title=“Letter frequency histogram sorted by frequency”	\</a:t>
            </a:r>
            <a:endParaRPr lang="en-US" sz="1800" dirty="0">
              <a:latin typeface="Courier New" pitchFamily="49" charset="0"/>
              <a:cs typeface="Courier New" pitchFamily="49" charset="0"/>
            </a:endParaRPr>
          </a:p>
          <a:p>
            <a:r>
              <a:rPr lang="en-US" sz="1800" dirty="0">
                <a:latin typeface="Courier New" pitchFamily="49" charset="0"/>
                <a:cs typeface="Courier New" pitchFamily="49" charset="0"/>
              </a:rPr>
              <a:t>        --output-path </a:t>
            </a:r>
            <a:r>
              <a:rPr lang="en-US" sz="1800" dirty="0" smtClean="0">
                <a:latin typeface="Courier New" pitchFamily="49" charset="0"/>
                <a:cs typeface="Courier New" pitchFamily="49" charset="0"/>
              </a:rPr>
              <a:t>bar-lf-sorted.png</a:t>
            </a:r>
          </a:p>
          <a:p>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417118620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a:ext>
            </a:extLst>
          </a:blip>
          <a:stretch>
            <a:fillRect/>
          </a:stretch>
        </p:blipFill>
        <p:spPr>
          <a:xfrm>
            <a:off x="1177059" y="471055"/>
            <a:ext cx="5908386" cy="5908386"/>
          </a:xfrm>
        </p:spPr>
      </p:pic>
    </p:spTree>
    <p:extLst>
      <p:ext uri="{BB962C8B-B14F-4D97-AF65-F5344CB8AC3E}">
        <p14:creationId xmlns:p14="http://schemas.microsoft.com/office/powerpoint/2010/main" val="414459636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Rayon visualizations</a:t>
            </a:r>
            <a:endParaRPr lang="en-US" dirty="0"/>
          </a:p>
        </p:txBody>
      </p:sp>
      <p:sp>
        <p:nvSpPr>
          <p:cNvPr id="3" name="Content Placeholder 2"/>
          <p:cNvSpPr>
            <a:spLocks noGrp="1"/>
          </p:cNvSpPr>
          <p:nvPr>
            <p:ph idx="1"/>
          </p:nvPr>
        </p:nvSpPr>
        <p:spPr/>
        <p:txBody>
          <a:bodyPr/>
          <a:lstStyle/>
          <a:p>
            <a:r>
              <a:rPr lang="en-US" sz="800" dirty="0" smtClean="0"/>
              <a:t>Rayon will make pie charts</a:t>
            </a:r>
          </a:p>
          <a:p>
            <a:endParaRPr lang="en-US" dirty="0"/>
          </a:p>
        </p:txBody>
      </p:sp>
    </p:spTree>
    <p:extLst>
      <p:ext uri="{BB962C8B-B14F-4D97-AF65-F5344CB8AC3E}">
        <p14:creationId xmlns:p14="http://schemas.microsoft.com/office/powerpoint/2010/main" val="429389186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00400" y="2308950"/>
            <a:ext cx="5486400" cy="2252031"/>
          </a:xfrm>
        </p:spPr>
        <p:txBody>
          <a:bodyPr/>
          <a:lstStyle/>
          <a:p>
            <a:r>
              <a:rPr lang="en-US" dirty="0" smtClean="0"/>
              <a:t>Final Thoughts</a:t>
            </a:r>
            <a:br>
              <a:rPr lang="en-US" dirty="0" smtClean="0"/>
            </a:br>
            <a:r>
              <a:rPr lang="en-US" dirty="0" smtClean="0"/>
              <a:t>Cool stuff</a:t>
            </a:r>
            <a:br>
              <a:rPr lang="en-US" dirty="0" smtClean="0"/>
            </a:br>
            <a:r>
              <a:rPr lang="en-US" dirty="0" smtClean="0"/>
              <a:t>Resources</a:t>
            </a:r>
            <a:endParaRPr lang="en-US" dirty="0"/>
          </a:p>
        </p:txBody>
      </p:sp>
    </p:spTree>
    <p:extLst>
      <p:ext uri="{BB962C8B-B14F-4D97-AF65-F5344CB8AC3E}">
        <p14:creationId xmlns:p14="http://schemas.microsoft.com/office/powerpoint/2010/main" val="356767500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Link diagram (directed graph</a:t>
            </a:r>
            <a:r>
              <a:rPr lang="en-US" dirty="0" smtClean="0"/>
              <a:t>)</a:t>
            </a:r>
            <a:endParaRPr lang="en-US" dirty="0"/>
          </a:p>
        </p:txBody>
      </p:sp>
      <p:sp>
        <p:nvSpPr>
          <p:cNvPr id="3" name="Content Placeholder 2"/>
          <p:cNvSpPr>
            <a:spLocks noGrp="1"/>
          </p:cNvSpPr>
          <p:nvPr>
            <p:ph idx="1"/>
          </p:nvPr>
        </p:nvSpPr>
        <p:spPr/>
        <p:txBody>
          <a:bodyPr/>
          <a:lstStyle/>
          <a:p>
            <a:pPr lvl="1">
              <a:spcBef>
                <a:spcPts val="0"/>
              </a:spcBef>
              <a:spcAft>
                <a:spcPts val="0"/>
              </a:spcAft>
            </a:pPr>
            <a:r>
              <a:rPr lang="en-US" dirty="0">
                <a:latin typeface="Calibri"/>
                <a:ea typeface="Calibri"/>
                <a:cs typeface="Times New Roman"/>
              </a:rPr>
              <a:t>Called a directed graph by mathematicians and really picky computer scientists.  It is used to show the relationship between nodes by linking them with arrows.  </a:t>
            </a:r>
            <a:endParaRPr lang="en-US" dirty="0" smtClean="0">
              <a:latin typeface="Calibri"/>
              <a:ea typeface="Calibri"/>
              <a:cs typeface="Times New Roman"/>
            </a:endParaRPr>
          </a:p>
          <a:p>
            <a:pPr lvl="1">
              <a:spcBef>
                <a:spcPts val="0"/>
              </a:spcBef>
              <a:spcAft>
                <a:spcPts val="0"/>
              </a:spcAft>
            </a:pPr>
            <a:r>
              <a:rPr lang="en-US" dirty="0" smtClean="0">
                <a:latin typeface="Calibri"/>
                <a:ea typeface="Calibri"/>
                <a:cs typeface="Times New Roman"/>
              </a:rPr>
              <a:t>Used </a:t>
            </a:r>
            <a:r>
              <a:rPr lang="en-US" dirty="0">
                <a:latin typeface="Calibri"/>
                <a:ea typeface="Calibri"/>
                <a:cs typeface="Times New Roman"/>
              </a:rPr>
              <a:t>for:</a:t>
            </a:r>
          </a:p>
          <a:p>
            <a:pPr lvl="2">
              <a:spcBef>
                <a:spcPts val="0"/>
              </a:spcBef>
              <a:spcAft>
                <a:spcPts val="0"/>
              </a:spcAft>
            </a:pPr>
            <a:r>
              <a:rPr lang="en-US" dirty="0" smtClean="0">
                <a:latin typeface="Calibri"/>
                <a:ea typeface="Calibri"/>
                <a:cs typeface="Times New Roman"/>
              </a:rPr>
              <a:t>showing </a:t>
            </a:r>
            <a:r>
              <a:rPr lang="en-US" dirty="0">
                <a:latin typeface="Calibri"/>
                <a:ea typeface="Calibri"/>
                <a:cs typeface="Times New Roman"/>
              </a:rPr>
              <a:t>IP Addresses that communicated with one another.   </a:t>
            </a:r>
          </a:p>
          <a:p>
            <a:pPr lvl="2">
              <a:spcBef>
                <a:spcPts val="0"/>
              </a:spcBef>
              <a:spcAft>
                <a:spcPts val="0"/>
              </a:spcAft>
            </a:pPr>
            <a:r>
              <a:rPr lang="en-US" dirty="0" smtClean="0">
                <a:latin typeface="Calibri"/>
                <a:ea typeface="Calibri"/>
                <a:cs typeface="Times New Roman"/>
              </a:rPr>
              <a:t>Finding </a:t>
            </a:r>
            <a:r>
              <a:rPr lang="en-US" dirty="0">
                <a:latin typeface="Calibri"/>
                <a:ea typeface="Calibri"/>
                <a:cs typeface="Times New Roman"/>
              </a:rPr>
              <a:t>central nodes/hosts</a:t>
            </a:r>
          </a:p>
          <a:p>
            <a:pPr lvl="2">
              <a:spcBef>
                <a:spcPts val="0"/>
              </a:spcBef>
              <a:spcAft>
                <a:spcPts val="0"/>
              </a:spcAft>
            </a:pPr>
            <a:r>
              <a:rPr lang="en-US" dirty="0" smtClean="0">
                <a:latin typeface="Calibri"/>
                <a:ea typeface="Calibri"/>
                <a:cs typeface="Times New Roman"/>
              </a:rPr>
              <a:t>Finding </a:t>
            </a:r>
            <a:r>
              <a:rPr lang="en-US" dirty="0">
                <a:latin typeface="Calibri"/>
                <a:ea typeface="Calibri"/>
                <a:cs typeface="Times New Roman"/>
              </a:rPr>
              <a:t>patterns of </a:t>
            </a:r>
            <a:r>
              <a:rPr lang="en-US" dirty="0" smtClean="0">
                <a:latin typeface="Calibri"/>
                <a:ea typeface="Calibri"/>
                <a:cs typeface="Times New Roman"/>
              </a:rPr>
              <a:t>activity</a:t>
            </a:r>
          </a:p>
          <a:p>
            <a:pPr lvl="1">
              <a:spcBef>
                <a:spcPts val="0"/>
              </a:spcBef>
              <a:spcAft>
                <a:spcPts val="0"/>
              </a:spcAft>
            </a:pPr>
            <a:r>
              <a:rPr lang="en-US" dirty="0" smtClean="0">
                <a:latin typeface="Calibri"/>
                <a:ea typeface="Calibri"/>
                <a:cs typeface="Times New Roman"/>
              </a:rPr>
              <a:t>As the number of nodes and links a link diagram increases</a:t>
            </a:r>
          </a:p>
          <a:p>
            <a:pPr lvl="2">
              <a:spcBef>
                <a:spcPts val="0"/>
              </a:spcBef>
              <a:spcAft>
                <a:spcPts val="0"/>
              </a:spcAft>
            </a:pPr>
            <a:r>
              <a:rPr lang="en-US" dirty="0" smtClean="0">
                <a:latin typeface="Calibri"/>
                <a:ea typeface="Calibri"/>
                <a:cs typeface="Times New Roman"/>
              </a:rPr>
              <a:t> </a:t>
            </a:r>
            <a:r>
              <a:rPr lang="en-US" dirty="0">
                <a:latin typeface="Calibri"/>
                <a:ea typeface="Calibri"/>
                <a:cs typeface="Times New Roman"/>
              </a:rPr>
              <a:t>A</a:t>
            </a:r>
            <a:r>
              <a:rPr lang="en-US" dirty="0" smtClean="0">
                <a:latin typeface="Calibri"/>
                <a:ea typeface="Calibri"/>
                <a:cs typeface="Times New Roman"/>
              </a:rPr>
              <a:t> point is reached where more data makes the graph less usable</a:t>
            </a:r>
          </a:p>
          <a:p>
            <a:pPr lvl="2">
              <a:spcBef>
                <a:spcPts val="0"/>
              </a:spcBef>
              <a:spcAft>
                <a:spcPts val="0"/>
              </a:spcAft>
            </a:pPr>
            <a:r>
              <a:rPr lang="en-US" dirty="0" smtClean="0">
                <a:latin typeface="Calibri"/>
                <a:ea typeface="Calibri"/>
                <a:cs typeface="Times New Roman"/>
              </a:rPr>
              <a:t>The display starts to turn a continuous black because the links and nodes have overlapped significantly</a:t>
            </a:r>
          </a:p>
          <a:p>
            <a:pPr lvl="1">
              <a:spcBef>
                <a:spcPts val="0"/>
              </a:spcBef>
              <a:spcAft>
                <a:spcPts val="0"/>
              </a:spcAft>
            </a:pPr>
            <a:endParaRPr lang="en-US" dirty="0">
              <a:latin typeface="Calibri"/>
              <a:ea typeface="Calibri"/>
              <a:cs typeface="Times New Roman"/>
            </a:endParaRPr>
          </a:p>
          <a:p>
            <a:endParaRPr lang="en-US" dirty="0"/>
          </a:p>
        </p:txBody>
      </p:sp>
    </p:spTree>
    <p:extLst>
      <p:ext uri="{BB962C8B-B14F-4D97-AF65-F5344CB8AC3E}">
        <p14:creationId xmlns:p14="http://schemas.microsoft.com/office/powerpoint/2010/main" val="15626813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Directed Graphs, a little more explanation</a:t>
            </a:r>
            <a:endParaRPr lang="en-US" sz="3200" dirty="0"/>
          </a:p>
        </p:txBody>
      </p:sp>
      <p:sp>
        <p:nvSpPr>
          <p:cNvPr id="3" name="Content Placeholder 2"/>
          <p:cNvSpPr>
            <a:spLocks noGrp="1"/>
          </p:cNvSpPr>
          <p:nvPr>
            <p:ph sz="half" idx="1"/>
          </p:nvPr>
        </p:nvSpPr>
        <p:spPr/>
        <p:txBody>
          <a:bodyPr/>
          <a:lstStyle/>
          <a:p>
            <a:pPr marL="457200" indent="-457200">
              <a:buFont typeface="Arial" pitchFamily="34" charset="0"/>
              <a:buChar char="•"/>
            </a:pPr>
            <a:r>
              <a:rPr lang="en-US" dirty="0" smtClean="0"/>
              <a:t>We have four cases</a:t>
            </a:r>
          </a:p>
          <a:p>
            <a:pPr marL="1200150" lvl="1" indent="-457200">
              <a:buFont typeface="Arial" pitchFamily="34" charset="0"/>
              <a:buChar char="•"/>
            </a:pPr>
            <a:r>
              <a:rPr lang="en-US" dirty="0" smtClean="0"/>
              <a:t>A and B unrelated</a:t>
            </a:r>
          </a:p>
          <a:p>
            <a:pPr marL="1200150" lvl="1" indent="-457200">
              <a:buFont typeface="Arial" pitchFamily="34" charset="0"/>
              <a:buChar char="•"/>
            </a:pPr>
            <a:endParaRPr lang="en-US" dirty="0" smtClean="0"/>
          </a:p>
          <a:p>
            <a:pPr marL="1200150" lvl="1" indent="-457200">
              <a:buFont typeface="Arial" pitchFamily="34" charset="0"/>
              <a:buChar char="•"/>
            </a:pPr>
            <a:r>
              <a:rPr lang="en-US" dirty="0" smtClean="0"/>
              <a:t>A talked to B</a:t>
            </a:r>
          </a:p>
          <a:p>
            <a:pPr marL="1200150" lvl="1" indent="-457200">
              <a:buFont typeface="Arial" pitchFamily="34" charset="0"/>
              <a:buChar char="•"/>
            </a:pPr>
            <a:endParaRPr lang="en-US" dirty="0" smtClean="0"/>
          </a:p>
          <a:p>
            <a:pPr marL="1200150" lvl="1" indent="-457200">
              <a:buFont typeface="Arial" pitchFamily="34" charset="0"/>
              <a:buChar char="•"/>
            </a:pPr>
            <a:r>
              <a:rPr lang="en-US" dirty="0" smtClean="0"/>
              <a:t>B talked to A</a:t>
            </a:r>
          </a:p>
          <a:p>
            <a:pPr marL="1200150" lvl="1" indent="-457200">
              <a:buFont typeface="Arial" pitchFamily="34" charset="0"/>
              <a:buChar char="•"/>
            </a:pPr>
            <a:endParaRPr lang="en-US" dirty="0" smtClean="0"/>
          </a:p>
          <a:p>
            <a:pPr marL="1200150" lvl="1" indent="-457200">
              <a:buFont typeface="Arial" pitchFamily="34" charset="0"/>
              <a:buChar char="•"/>
            </a:pPr>
            <a:r>
              <a:rPr lang="en-US" dirty="0" smtClean="0"/>
              <a:t>A and B conversed</a:t>
            </a:r>
          </a:p>
          <a:p>
            <a:pPr marL="1200150" lvl="1" indent="-457200">
              <a:buFont typeface="Arial" pitchFamily="34" charset="0"/>
              <a:buChar char="•"/>
            </a:pPr>
            <a:endParaRPr lang="en-US" dirty="0"/>
          </a:p>
        </p:txBody>
      </p:sp>
      <p:sp>
        <p:nvSpPr>
          <p:cNvPr id="4" name="Content Placeholder 3"/>
          <p:cNvSpPr>
            <a:spLocks noGrp="1"/>
          </p:cNvSpPr>
          <p:nvPr>
            <p:ph sz="half" idx="2"/>
          </p:nvPr>
        </p:nvSpPr>
        <p:spPr/>
        <p:txBody>
          <a:bodyPr/>
          <a:lstStyle/>
          <a:p>
            <a:r>
              <a:rPr lang="en-US" dirty="0" smtClean="0"/>
              <a:t> </a:t>
            </a:r>
            <a:endParaRPr lang="en-US" dirty="0"/>
          </a:p>
        </p:txBody>
      </p:sp>
      <p:sp>
        <p:nvSpPr>
          <p:cNvPr id="5" name="Oval 4"/>
          <p:cNvSpPr/>
          <p:nvPr/>
        </p:nvSpPr>
        <p:spPr bwMode="auto">
          <a:xfrm>
            <a:off x="5459896" y="1540564"/>
            <a:ext cx="685800" cy="606287"/>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800" b="0" i="0" u="none" strike="noStrike" cap="none" normalizeH="0" baseline="0" dirty="0" smtClean="0">
                <a:ln>
                  <a:noFill/>
                </a:ln>
                <a:solidFill>
                  <a:schemeClr val="tx1"/>
                </a:solidFill>
                <a:effectLst/>
                <a:latin typeface="Arial" charset="0"/>
                <a:ea typeface="ＭＳ Ｐゴシック" pitchFamily="1" charset="-128"/>
              </a:rPr>
              <a:t>A</a:t>
            </a:r>
          </a:p>
        </p:txBody>
      </p:sp>
      <p:sp>
        <p:nvSpPr>
          <p:cNvPr id="6" name="Oval 5"/>
          <p:cNvSpPr/>
          <p:nvPr/>
        </p:nvSpPr>
        <p:spPr bwMode="auto">
          <a:xfrm>
            <a:off x="5459896" y="2537791"/>
            <a:ext cx="685800" cy="606287"/>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800" b="0" i="0" u="none" strike="noStrike" cap="none" normalizeH="0" baseline="0" dirty="0" smtClean="0">
                <a:ln>
                  <a:noFill/>
                </a:ln>
                <a:solidFill>
                  <a:schemeClr val="tx1"/>
                </a:solidFill>
                <a:effectLst/>
                <a:latin typeface="Arial" charset="0"/>
                <a:ea typeface="ＭＳ Ｐゴシック" pitchFamily="1" charset="-128"/>
              </a:rPr>
              <a:t>A</a:t>
            </a:r>
          </a:p>
        </p:txBody>
      </p:sp>
      <p:sp>
        <p:nvSpPr>
          <p:cNvPr id="7" name="Oval 6"/>
          <p:cNvSpPr/>
          <p:nvPr/>
        </p:nvSpPr>
        <p:spPr bwMode="auto">
          <a:xfrm>
            <a:off x="5459896" y="3472069"/>
            <a:ext cx="685800" cy="606287"/>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800" b="0" i="0" u="none" strike="noStrike" cap="none" normalizeH="0" baseline="0" dirty="0" smtClean="0">
                <a:ln>
                  <a:noFill/>
                </a:ln>
                <a:solidFill>
                  <a:schemeClr val="tx1"/>
                </a:solidFill>
                <a:effectLst/>
                <a:latin typeface="Arial" charset="0"/>
                <a:ea typeface="ＭＳ Ｐゴシック" pitchFamily="1" charset="-128"/>
              </a:rPr>
              <a:t>A</a:t>
            </a:r>
          </a:p>
        </p:txBody>
      </p:sp>
      <p:sp>
        <p:nvSpPr>
          <p:cNvPr id="8" name="Oval 7"/>
          <p:cNvSpPr/>
          <p:nvPr/>
        </p:nvSpPr>
        <p:spPr bwMode="auto">
          <a:xfrm>
            <a:off x="5459896" y="4396408"/>
            <a:ext cx="685800" cy="606287"/>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kumimoji="0" lang="en-US" sz="2800" b="0" i="0" u="none" strike="noStrike" cap="none" normalizeH="0" baseline="0" dirty="0" smtClean="0">
                <a:ln>
                  <a:noFill/>
                </a:ln>
                <a:solidFill>
                  <a:schemeClr val="tx1"/>
                </a:solidFill>
                <a:effectLst/>
                <a:latin typeface="Arial" charset="0"/>
                <a:ea typeface="ＭＳ Ｐゴシック" pitchFamily="1" charset="-128"/>
              </a:rPr>
              <a:t>A</a:t>
            </a:r>
          </a:p>
        </p:txBody>
      </p:sp>
      <p:sp>
        <p:nvSpPr>
          <p:cNvPr id="9" name="Oval 8"/>
          <p:cNvSpPr/>
          <p:nvPr/>
        </p:nvSpPr>
        <p:spPr bwMode="auto">
          <a:xfrm>
            <a:off x="7401341" y="1560440"/>
            <a:ext cx="685800" cy="606287"/>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lang="en-US" sz="2800" dirty="0"/>
              <a:t>B</a:t>
            </a:r>
            <a:endParaRPr kumimoji="0" lang="en-US" sz="2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Oval 9"/>
          <p:cNvSpPr/>
          <p:nvPr/>
        </p:nvSpPr>
        <p:spPr bwMode="auto">
          <a:xfrm>
            <a:off x="7422877" y="2537791"/>
            <a:ext cx="685800" cy="606287"/>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lang="en-US" sz="2800" dirty="0"/>
              <a:t>B</a:t>
            </a:r>
            <a:endParaRPr kumimoji="0" lang="en-US" sz="2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Oval 10"/>
          <p:cNvSpPr/>
          <p:nvPr/>
        </p:nvSpPr>
        <p:spPr bwMode="auto">
          <a:xfrm>
            <a:off x="7401341" y="3472069"/>
            <a:ext cx="685800" cy="606287"/>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lang="en-US" sz="2800" dirty="0"/>
              <a:t>B</a:t>
            </a:r>
            <a:endParaRPr kumimoji="0" lang="en-US" sz="2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Oval 11"/>
          <p:cNvSpPr/>
          <p:nvPr/>
        </p:nvSpPr>
        <p:spPr bwMode="auto">
          <a:xfrm>
            <a:off x="7411279" y="4396407"/>
            <a:ext cx="685800" cy="606287"/>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2309" tIns="46154" rIns="92309" bIns="46154"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pPr>
            <a:r>
              <a:rPr lang="en-US" sz="2800" dirty="0"/>
              <a:t>B</a:t>
            </a:r>
            <a:endParaRPr kumimoji="0" lang="en-US" sz="2800" b="0"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4" name="Straight Arrow Connector 13"/>
          <p:cNvCxnSpPr>
            <a:stCxn id="6" idx="6"/>
            <a:endCxn id="10" idx="2"/>
          </p:cNvCxnSpPr>
          <p:nvPr/>
        </p:nvCxnSpPr>
        <p:spPr bwMode="auto">
          <a:xfrm>
            <a:off x="6145696" y="2840935"/>
            <a:ext cx="1277181" cy="0"/>
          </a:xfrm>
          <a:prstGeom prst="straightConnector1">
            <a:avLst/>
          </a:pr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p:cNvCxnSpPr>
            <a:stCxn id="7" idx="6"/>
            <a:endCxn id="11" idx="2"/>
          </p:cNvCxnSpPr>
          <p:nvPr/>
        </p:nvCxnSpPr>
        <p:spPr bwMode="auto">
          <a:xfrm>
            <a:off x="6145696" y="3775213"/>
            <a:ext cx="1255645" cy="0"/>
          </a:xfrm>
          <a:prstGeom prst="straightConnector1">
            <a:avLst/>
          </a:prstGeom>
          <a:noFill/>
          <a:ln w="9525" cap="flat" cmpd="sng" algn="ctr">
            <a:solidFill>
              <a:schemeClr val="tx1"/>
            </a:solidFill>
            <a:prstDash val="solid"/>
            <a:round/>
            <a:headEnd type="triangle"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8" name="Straight Arrow Connector 17"/>
          <p:cNvCxnSpPr/>
          <p:nvPr/>
        </p:nvCxnSpPr>
        <p:spPr bwMode="auto">
          <a:xfrm>
            <a:off x="6134099" y="4562058"/>
            <a:ext cx="1288778" cy="0"/>
          </a:xfrm>
          <a:prstGeom prst="straightConnector1">
            <a:avLst/>
          </a:prstGeom>
          <a:noFill/>
          <a:ln w="9525" cap="flat" cmpd="sng" algn="ctr">
            <a:solidFill>
              <a:schemeClr val="tx1"/>
            </a:solidFill>
            <a:prstDash val="solid"/>
            <a:round/>
            <a:headEnd type="none" w="lg" len="lg"/>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9" name="Straight Arrow Connector 18"/>
          <p:cNvCxnSpPr/>
          <p:nvPr/>
        </p:nvCxnSpPr>
        <p:spPr bwMode="auto">
          <a:xfrm>
            <a:off x="6134099" y="4833728"/>
            <a:ext cx="1300376" cy="0"/>
          </a:xfrm>
          <a:prstGeom prst="straightConnector1">
            <a:avLst/>
          </a:prstGeom>
          <a:noFill/>
          <a:ln w="9525" cap="flat" cmpd="sng" algn="ctr">
            <a:solidFill>
              <a:schemeClr val="tx1"/>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21083036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Graphiz</a:t>
            </a:r>
            <a:r>
              <a:rPr lang="en-US" dirty="0" smtClean="0"/>
              <a:t> not Rayon</a:t>
            </a:r>
            <a:endParaRPr lang="en-US" dirty="0"/>
          </a:p>
        </p:txBody>
      </p:sp>
      <p:sp>
        <p:nvSpPr>
          <p:cNvPr id="6" name="Content Placeholder 5"/>
          <p:cNvSpPr>
            <a:spLocks noGrp="1"/>
          </p:cNvSpPr>
          <p:nvPr>
            <p:ph idx="1"/>
          </p:nvPr>
        </p:nvSpPr>
        <p:spPr/>
        <p:txBody>
          <a:bodyPr/>
          <a:lstStyle/>
          <a:p>
            <a:pPr lvl="1"/>
            <a:r>
              <a:rPr lang="en-US" dirty="0" smtClean="0"/>
              <a:t>Rayon does not currently support link diagrams</a:t>
            </a:r>
          </a:p>
          <a:p>
            <a:pPr lvl="1"/>
            <a:r>
              <a:rPr lang="en-US" dirty="0" smtClean="0"/>
              <a:t>A free package originally developed by AT&amp;T called </a:t>
            </a:r>
            <a:r>
              <a:rPr lang="en-US" dirty="0" err="1" smtClean="0"/>
              <a:t>GraphViz</a:t>
            </a:r>
            <a:r>
              <a:rPr lang="en-US" dirty="0" smtClean="0"/>
              <a:t> does much of what we want</a:t>
            </a:r>
          </a:p>
          <a:p>
            <a:pPr lvl="1"/>
            <a:r>
              <a:rPr lang="en-US" dirty="0" smtClean="0"/>
              <a:t>It consists of the core package and specialized add-ons</a:t>
            </a:r>
          </a:p>
          <a:p>
            <a:r>
              <a:rPr lang="en-US" dirty="0" smtClean="0"/>
              <a:t>See the </a:t>
            </a:r>
            <a:r>
              <a:rPr lang="en-US" dirty="0" err="1" smtClean="0"/>
              <a:t>NetSA</a:t>
            </a:r>
            <a:r>
              <a:rPr lang="en-US" dirty="0" smtClean="0"/>
              <a:t> ToolTip  </a:t>
            </a:r>
          </a:p>
          <a:p>
            <a:pPr lvl="1"/>
            <a:r>
              <a:rPr lang="en-US" dirty="0" smtClean="0"/>
              <a:t>Visualizing </a:t>
            </a:r>
            <a:r>
              <a:rPr lang="en-US" dirty="0"/>
              <a:t>Associations with </a:t>
            </a:r>
            <a:r>
              <a:rPr lang="en-US" dirty="0" err="1" smtClean="0"/>
              <a:t>Graphviz</a:t>
            </a:r>
            <a:endParaRPr lang="en-US" dirty="0" smtClean="0"/>
          </a:p>
          <a:p>
            <a:pPr lvl="1"/>
            <a:r>
              <a:rPr lang="en-US" dirty="0" smtClean="0">
                <a:hlinkClick r:id="rId2"/>
              </a:rPr>
              <a:t>https</a:t>
            </a:r>
            <a:r>
              <a:rPr lang="en-US" dirty="0">
                <a:hlinkClick r:id="rId2"/>
              </a:rPr>
              <a:t>://</a:t>
            </a:r>
            <a:r>
              <a:rPr lang="en-US" dirty="0" smtClean="0">
                <a:hlinkClick r:id="rId2"/>
              </a:rPr>
              <a:t>tools.netsa.cert.org/confluence/display/tt/Visualizing+Associations+with+Graphviz</a:t>
            </a:r>
            <a:endParaRPr lang="en-US" dirty="0" smtClean="0"/>
          </a:p>
          <a:p>
            <a:pPr lvl="2"/>
            <a:endParaRPr lang="en-US" dirty="0"/>
          </a:p>
        </p:txBody>
      </p:sp>
    </p:spTree>
    <p:extLst>
      <p:ext uri="{BB962C8B-B14F-4D97-AF65-F5344CB8AC3E}">
        <p14:creationId xmlns:p14="http://schemas.microsoft.com/office/powerpoint/2010/main" val="258254328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ts val="0"/>
              </a:spcBef>
              <a:spcAft>
                <a:spcPts val="0"/>
              </a:spcAft>
            </a:pPr>
            <a:r>
              <a:rPr lang="en-US" dirty="0">
                <a:solidFill>
                  <a:srgbClr val="000000"/>
                </a:solidFill>
                <a:latin typeface="Calibri"/>
                <a:ea typeface="Calibri"/>
                <a:cs typeface="Times New Roman"/>
              </a:rPr>
              <a:t>Example:</a:t>
            </a:r>
          </a:p>
        </p:txBody>
      </p:sp>
      <p:sp>
        <p:nvSpPr>
          <p:cNvPr id="3" name="Content Placeholder 2"/>
          <p:cNvSpPr>
            <a:spLocks noGrp="1"/>
          </p:cNvSpPr>
          <p:nvPr>
            <p:ph idx="1"/>
          </p:nvPr>
        </p:nvSpPr>
        <p:spPr/>
        <p:txBody>
          <a:bodyPr/>
          <a:lstStyle/>
          <a:p>
            <a:pPr lvl="1">
              <a:spcBef>
                <a:spcPts val="0"/>
              </a:spcBef>
              <a:spcAft>
                <a:spcPts val="0"/>
              </a:spcAft>
            </a:pPr>
            <a:r>
              <a:rPr lang="en-US" dirty="0" smtClean="0">
                <a:solidFill>
                  <a:srgbClr val="000000"/>
                </a:solidFill>
                <a:latin typeface="Calibri"/>
                <a:ea typeface="Calibri"/>
                <a:cs typeface="Times New Roman"/>
              </a:rPr>
              <a:t>Map infrastructure</a:t>
            </a:r>
          </a:p>
          <a:p>
            <a:pPr lvl="1">
              <a:spcBef>
                <a:spcPts val="0"/>
              </a:spcBef>
              <a:spcAft>
                <a:spcPts val="0"/>
              </a:spcAft>
            </a:pPr>
            <a:r>
              <a:rPr lang="en-US" dirty="0" smtClean="0">
                <a:solidFill>
                  <a:srgbClr val="000000"/>
                </a:solidFill>
                <a:latin typeface="Calibri"/>
                <a:ea typeface="Calibri"/>
                <a:cs typeface="Times New Roman"/>
              </a:rPr>
              <a:t>Show </a:t>
            </a:r>
            <a:r>
              <a:rPr lang="en-US" dirty="0">
                <a:solidFill>
                  <a:srgbClr val="000000"/>
                </a:solidFill>
                <a:latin typeface="Calibri"/>
                <a:ea typeface="Calibri"/>
                <a:cs typeface="Times New Roman"/>
              </a:rPr>
              <a:t>popular web servers</a:t>
            </a:r>
          </a:p>
          <a:p>
            <a:pPr lvl="1">
              <a:spcBef>
                <a:spcPts val="0"/>
              </a:spcBef>
              <a:spcAft>
                <a:spcPts val="0"/>
              </a:spcAft>
            </a:pPr>
            <a:r>
              <a:rPr lang="en-US" dirty="0" smtClean="0">
                <a:solidFill>
                  <a:srgbClr val="000000"/>
                </a:solidFill>
                <a:latin typeface="Calibri"/>
                <a:ea typeface="Calibri"/>
                <a:cs typeface="Times New Roman"/>
              </a:rPr>
              <a:t>Show </a:t>
            </a:r>
            <a:r>
              <a:rPr lang="en-US" dirty="0">
                <a:solidFill>
                  <a:srgbClr val="000000"/>
                </a:solidFill>
                <a:latin typeface="Calibri"/>
                <a:ea typeface="Calibri"/>
                <a:cs typeface="Times New Roman"/>
              </a:rPr>
              <a:t>which </a:t>
            </a:r>
            <a:r>
              <a:rPr lang="en-US" dirty="0" smtClean="0">
                <a:solidFill>
                  <a:srgbClr val="000000"/>
                </a:solidFill>
                <a:latin typeface="Calibri"/>
                <a:ea typeface="Calibri"/>
                <a:cs typeface="Times New Roman"/>
              </a:rPr>
              <a:t>compromised </a:t>
            </a:r>
            <a:r>
              <a:rPr lang="en-US" dirty="0">
                <a:solidFill>
                  <a:srgbClr val="000000"/>
                </a:solidFill>
                <a:latin typeface="Calibri"/>
                <a:ea typeface="Calibri"/>
                <a:cs typeface="Times New Roman"/>
              </a:rPr>
              <a:t>systems </a:t>
            </a:r>
            <a:r>
              <a:rPr lang="en-US" dirty="0" smtClean="0">
                <a:solidFill>
                  <a:srgbClr val="000000"/>
                </a:solidFill>
                <a:latin typeface="Calibri"/>
                <a:ea typeface="Calibri"/>
                <a:cs typeface="Times New Roman"/>
              </a:rPr>
              <a:t>communicating with common host</a:t>
            </a:r>
            <a:endParaRPr lang="en-US" dirty="0">
              <a:solidFill>
                <a:srgbClr val="000000"/>
              </a:solidFill>
              <a:latin typeface="Calibri"/>
              <a:ea typeface="Calibri"/>
              <a:cs typeface="Times New Roman"/>
            </a:endParaRPr>
          </a:p>
          <a:p>
            <a:endParaRPr lang="en-US" dirty="0"/>
          </a:p>
        </p:txBody>
      </p:sp>
    </p:spTree>
    <p:extLst>
      <p:ext uri="{BB962C8B-B14F-4D97-AF65-F5344CB8AC3E}">
        <p14:creationId xmlns:p14="http://schemas.microsoft.com/office/powerpoint/2010/main" val="310438266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Graphviz</a:t>
            </a:r>
            <a:r>
              <a:rPr lang="en-US" dirty="0" smtClean="0"/>
              <a:t> Used to Map DNS</a:t>
            </a:r>
            <a:endParaRPr lang="en-US" dirty="0"/>
          </a:p>
        </p:txBody>
      </p:sp>
      <p:pic>
        <p:nvPicPr>
          <p:cNvPr id="5" name="Picture 4" descr="DNS(1).pdf"/>
          <p:cNvPicPr/>
          <p:nvPr/>
        </p:nvPicPr>
        <p:blipFill>
          <a:blip r:embed="rId3" cstate="email">
            <a:extLst>
              <a:ext uri="{28A0092B-C50C-407E-A947-70E740481C1C}">
                <a14:useLocalDpi xmlns:a14="http://schemas.microsoft.com/office/drawing/2010/main"/>
              </a:ext>
            </a:extLst>
          </a:blip>
          <a:stretch>
            <a:fillRect/>
          </a:stretch>
        </p:blipFill>
        <p:spPr>
          <a:xfrm>
            <a:off x="694267" y="1041400"/>
            <a:ext cx="7323666" cy="5401733"/>
          </a:xfrm>
          <a:prstGeom prst="rect">
            <a:avLst/>
          </a:prstGeom>
        </p:spPr>
      </p:pic>
    </p:spTree>
    <p:extLst>
      <p:ext uri="{BB962C8B-B14F-4D97-AF65-F5344CB8AC3E}">
        <p14:creationId xmlns:p14="http://schemas.microsoft.com/office/powerpoint/2010/main" val="110886747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10316564"/>
              </p:ext>
            </p:extLst>
          </p:nvPr>
        </p:nvGraphicFramePr>
        <p:xfrm>
          <a:off x="304800" y="1143000"/>
          <a:ext cx="8458200" cy="3037840"/>
        </p:xfrm>
        <a:graphic>
          <a:graphicData uri="http://schemas.openxmlformats.org/drawingml/2006/table">
            <a:tbl>
              <a:tblPr firstRow="1" bandRow="1">
                <a:tableStyleId>{BDBED569-4797-4DF1-A0F4-6AAB3CD982D8}</a:tableStyleId>
              </a:tblPr>
              <a:tblGrid>
                <a:gridCol w="2667000"/>
                <a:gridCol w="5791200"/>
              </a:tblGrid>
              <a:tr h="370840">
                <a:tc>
                  <a:txBody>
                    <a:bodyPr/>
                    <a:lstStyle/>
                    <a:p>
                      <a:r>
                        <a:rPr lang="en-US" b="0" dirty="0" smtClean="0"/>
                        <a:t>Visualization: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The visual representation of data</a:t>
                      </a:r>
                    </a:p>
                  </a:txBody>
                  <a:tcPr/>
                </a:tc>
              </a:tr>
              <a:tr h="370840">
                <a:tc>
                  <a:txBody>
                    <a:bodyPr/>
                    <a:lstStyle/>
                    <a:p>
                      <a:endParaRPr lang="en-US" dirty="0" smtClean="0"/>
                    </a:p>
                  </a:txBody>
                  <a:tcPr/>
                </a:tc>
                <a:tc>
                  <a:txBody>
                    <a:bodyPr/>
                    <a:lstStyle/>
                    <a:p>
                      <a:endParaRPr lang="en-US" dirty="0" smtClean="0"/>
                    </a:p>
                  </a:txBody>
                  <a:tcPr/>
                </a:tc>
              </a:tr>
              <a:tr h="370840">
                <a:tc>
                  <a:txBody>
                    <a:bodyPr/>
                    <a:lstStyle/>
                    <a:p>
                      <a:r>
                        <a:rPr lang="en-US" dirty="0" smtClean="0"/>
                        <a:t>Analytic (as a noun): </a:t>
                      </a:r>
                    </a:p>
                  </a:txBody>
                  <a:tcPr/>
                </a:tc>
                <a:tc>
                  <a:txBody>
                    <a:bodyPr/>
                    <a:lstStyle/>
                    <a:p>
                      <a:r>
                        <a:rPr lang="en-US" dirty="0" smtClean="0"/>
                        <a:t>An operation done at scale automatically when inspecting data</a:t>
                      </a:r>
                    </a:p>
                  </a:txBody>
                  <a:tcPr/>
                </a:tc>
              </a:tr>
              <a:tr h="370840">
                <a:tc>
                  <a:txBody>
                    <a:bodyPr/>
                    <a:lstStyle/>
                    <a:p>
                      <a:endParaRPr lang="en-US" dirty="0"/>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Visual Analytics:</a:t>
                      </a:r>
                    </a:p>
                    <a:p>
                      <a:endParaRPr lang="en-US" dirty="0"/>
                    </a:p>
                  </a:txBody>
                  <a:tcPr/>
                </a:tc>
                <a:tc>
                  <a:txBody>
                    <a:bodyPr/>
                    <a:lstStyle/>
                    <a:p>
                      <a:r>
                        <a:rPr lang="en-US" dirty="0" smtClean="0"/>
                        <a:t>An outgrowth of the fields of information visualization and scientific visualization that focuses on analytical reasoning facilitated by interactive visual interfaces.</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959276431"/>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Graphviz</a:t>
            </a:r>
            <a:r>
              <a:rPr lang="en-US" dirty="0" smtClean="0"/>
              <a:t> Used to Map FTP</a:t>
            </a:r>
            <a:endParaRPr lang="en-US" dirty="0"/>
          </a:p>
        </p:txBody>
      </p:sp>
      <p:pic>
        <p:nvPicPr>
          <p:cNvPr id="4" name="Picture 3" descr="FTP.pdf"/>
          <p:cNvPicPr/>
          <p:nvPr/>
        </p:nvPicPr>
        <p:blipFill>
          <a:blip r:embed="rId3" cstate="email">
            <a:extLst>
              <a:ext uri="{28A0092B-C50C-407E-A947-70E740481C1C}">
                <a14:useLocalDpi xmlns:a14="http://schemas.microsoft.com/office/drawing/2010/main"/>
              </a:ext>
            </a:extLst>
          </a:blip>
          <a:stretch>
            <a:fillRect/>
          </a:stretch>
        </p:blipFill>
        <p:spPr>
          <a:xfrm>
            <a:off x="581891" y="1091045"/>
            <a:ext cx="8094518" cy="4478482"/>
          </a:xfrm>
          <a:prstGeom prst="rect">
            <a:avLst/>
          </a:prstGeom>
        </p:spPr>
      </p:pic>
    </p:spTree>
    <p:extLst>
      <p:ext uri="{BB962C8B-B14F-4D97-AF65-F5344CB8AC3E}">
        <p14:creationId xmlns:p14="http://schemas.microsoft.com/office/powerpoint/2010/main" val="1954365775"/>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Link diagram from Analyst’s Notebook</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17320" y="1062990"/>
            <a:ext cx="6995160" cy="5246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053782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Visualization techniques</a:t>
            </a:r>
            <a:endParaRPr lang="en-US" dirty="0"/>
          </a:p>
        </p:txBody>
      </p:sp>
      <p:sp>
        <p:nvSpPr>
          <p:cNvPr id="3" name="Content Placeholder 2"/>
          <p:cNvSpPr>
            <a:spLocks noGrp="1"/>
          </p:cNvSpPr>
          <p:nvPr>
            <p:ph idx="1"/>
          </p:nvPr>
        </p:nvSpPr>
        <p:spPr/>
        <p:txBody>
          <a:bodyPr/>
          <a:lstStyle/>
          <a:p>
            <a:r>
              <a:rPr lang="en-US" dirty="0" smtClean="0"/>
              <a:t>I asked some of the analyst’s to give me their favorite visualization.</a:t>
            </a:r>
          </a:p>
          <a:p>
            <a:endParaRPr lang="en-US" dirty="0"/>
          </a:p>
          <a:p>
            <a:r>
              <a:rPr lang="en-US" dirty="0" smtClean="0"/>
              <a:t>Here they are, </a:t>
            </a:r>
            <a:r>
              <a:rPr lang="en-US" strike="sngStrike" dirty="0" smtClean="0"/>
              <a:t>most of them were </a:t>
            </a:r>
            <a:r>
              <a:rPr lang="en-US" dirty="0" smtClean="0"/>
              <a:t>done with something other than Rayon.</a:t>
            </a:r>
            <a:endParaRPr lang="en-US" dirty="0"/>
          </a:p>
        </p:txBody>
      </p:sp>
    </p:spTree>
    <p:extLst>
      <p:ext uri="{BB962C8B-B14F-4D97-AF65-F5344CB8AC3E}">
        <p14:creationId xmlns:p14="http://schemas.microsoft.com/office/powerpoint/2010/main" val="74717174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Visualizing Poision</a:t>
            </a:r>
            <a:r>
              <a:rPr lang="en-US" dirty="0" smtClean="0"/>
              <a:t> Ivy C2 activity</a:t>
            </a:r>
            <a:endParaRPr lang="en-US"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96951" y="1143000"/>
            <a:ext cx="7673898" cy="5105400"/>
          </a:xfrm>
        </p:spPr>
      </p:pic>
    </p:spTree>
    <p:extLst>
      <p:ext uri="{BB962C8B-B14F-4D97-AF65-F5344CB8AC3E}">
        <p14:creationId xmlns:p14="http://schemas.microsoft.com/office/powerpoint/2010/main" val="63691388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on the Internet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86280" y="1409985"/>
            <a:ext cx="6095239" cy="4571429"/>
          </a:xfrm>
        </p:spPr>
      </p:pic>
    </p:spTree>
    <p:extLst>
      <p:ext uri="{BB962C8B-B14F-4D97-AF65-F5344CB8AC3E}">
        <p14:creationId xmlns:p14="http://schemas.microsoft.com/office/powerpoint/2010/main" val="313100200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Internet Heat 2009-2013</a:t>
            </a:r>
            <a:endParaRPr lang="en-US" dirty="0"/>
          </a:p>
        </p:txBody>
      </p:sp>
      <p:sp>
        <p:nvSpPr>
          <p:cNvPr id="5" name="Content Placeholder 4"/>
          <p:cNvSpPr>
            <a:spLocks noGrp="1"/>
          </p:cNvSpPr>
          <p:nvPr>
            <p:ph sz="half" idx="1"/>
          </p:nvPr>
        </p:nvSpPr>
        <p:spPr>
          <a:xfrm>
            <a:off x="304800" y="1143000"/>
            <a:ext cx="3531704" cy="5105400"/>
          </a:xfrm>
        </p:spPr>
        <p:txBody>
          <a:bodyPr/>
          <a:lstStyle/>
          <a:p>
            <a:r>
              <a:rPr lang="en-US" dirty="0" smtClean="0"/>
              <a:t>Routing </a:t>
            </a:r>
            <a:r>
              <a:rPr lang="en-US" dirty="0"/>
              <a:t>announcements from 2009 to </a:t>
            </a:r>
            <a:r>
              <a:rPr lang="en-US" dirty="0" smtClean="0"/>
              <a:t>the beginning of 2013 </a:t>
            </a:r>
          </a:p>
          <a:p>
            <a:endParaRPr lang="en-US" dirty="0" smtClean="0"/>
          </a:p>
          <a:p>
            <a:r>
              <a:rPr lang="en-US" dirty="0" smtClean="0"/>
              <a:t>The </a:t>
            </a:r>
            <a:r>
              <a:rPr lang="en-US" dirty="0"/>
              <a:t>darker the color, the more of that /8 was announced</a:t>
            </a:r>
          </a:p>
        </p:txBody>
      </p:sp>
      <p:pic>
        <p:nvPicPr>
          <p:cNvPr id="7" name="Content Placeholder 6"/>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3662846" y="2138362"/>
            <a:ext cx="5100154" cy="3825116"/>
          </a:xfrm>
        </p:spPr>
      </p:pic>
    </p:spTree>
    <p:extLst>
      <p:ext uri="{BB962C8B-B14F-4D97-AF65-F5344CB8AC3E}">
        <p14:creationId xmlns:p14="http://schemas.microsoft.com/office/powerpoint/2010/main" val="28068775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Graph Visualization: </a:t>
            </a:r>
            <a:r>
              <a:rPr lang="en-US" sz="3200" dirty="0"/>
              <a:t>DOD Routing </a:t>
            </a:r>
            <a:r>
              <a:rPr lang="en-US" sz="3200" dirty="0" smtClean="0"/>
              <a:t>Space</a:t>
            </a:r>
            <a:endParaRPr lang="en-US" sz="3200" dirty="0"/>
          </a:p>
        </p:txBody>
      </p:sp>
      <p:sp>
        <p:nvSpPr>
          <p:cNvPr id="3" name="Content Placeholder 2"/>
          <p:cNvSpPr>
            <a:spLocks noGrp="1"/>
          </p:cNvSpPr>
          <p:nvPr>
            <p:ph sz="half" idx="1"/>
          </p:nvPr>
        </p:nvSpPr>
        <p:spPr>
          <a:xfrm>
            <a:off x="304800" y="1143000"/>
            <a:ext cx="4152900" cy="1282148"/>
          </a:xfrm>
        </p:spPr>
        <p:txBody>
          <a:bodyPr/>
          <a:lstStyle/>
          <a:p>
            <a:r>
              <a:rPr lang="en-US" dirty="0" smtClean="0"/>
              <a:t>Visualizing how DOD routers connect to each other</a:t>
            </a:r>
            <a:endParaRPr lang="en-US" dirty="0"/>
          </a:p>
        </p:txBody>
      </p:sp>
      <p:pic>
        <p:nvPicPr>
          <p:cNvPr id="5" name="Content Placeholder 4"/>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1213853" y="2044001"/>
            <a:ext cx="6671793" cy="4317042"/>
          </a:xfrm>
        </p:spPr>
      </p:pic>
    </p:spTree>
    <p:extLst>
      <p:ext uri="{BB962C8B-B14F-4D97-AF65-F5344CB8AC3E}">
        <p14:creationId xmlns:p14="http://schemas.microsoft.com/office/powerpoint/2010/main" val="53890248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Spam by country</a:t>
            </a:r>
            <a:endParaRPr lang="en-US" dirty="0"/>
          </a:p>
        </p:txBody>
      </p:sp>
      <p:pic>
        <p:nvPicPr>
          <p:cNvPr id="7" name="Content Placeholder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981200" y="1143000"/>
            <a:ext cx="5105400" cy="5105400"/>
          </a:xfrm>
        </p:spPr>
      </p:pic>
    </p:spTree>
    <p:extLst>
      <p:ext uri="{BB962C8B-B14F-4D97-AF65-F5344CB8AC3E}">
        <p14:creationId xmlns:p14="http://schemas.microsoft.com/office/powerpoint/2010/main" val="22815571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 to produce “Spam by Country”</a:t>
            </a:r>
            <a:endParaRPr lang="en-US" dirty="0"/>
          </a:p>
        </p:txBody>
      </p:sp>
      <p:sp>
        <p:nvSpPr>
          <p:cNvPr id="3" name="Content Placeholder 2"/>
          <p:cNvSpPr>
            <a:spLocks noGrp="1"/>
          </p:cNvSpPr>
          <p:nvPr>
            <p:ph idx="1"/>
          </p:nvPr>
        </p:nvSpPr>
        <p:spPr/>
        <p:txBody>
          <a:bodyPr/>
          <a:lstStyle/>
          <a:p>
            <a:r>
              <a:rPr lang="en-US" sz="1600" dirty="0">
                <a:latin typeface="Courier New" panose="02070309020205020404" pitchFamily="49" charset="0"/>
                <a:cs typeface="Courier New" panose="02070309020205020404" pitchFamily="49" charset="0"/>
              </a:rPr>
              <a:t>require(</a:t>
            </a:r>
            <a:r>
              <a:rPr lang="en-US" sz="1600" dirty="0" err="1">
                <a:latin typeface="Courier New" panose="02070309020205020404" pitchFamily="49" charset="0"/>
                <a:cs typeface="Courier New" panose="02070309020205020404" pitchFamily="49" charset="0"/>
              </a:rPr>
              <a:t>rworldmap</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library(</a:t>
            </a:r>
            <a:r>
              <a:rPr lang="en-US" sz="1600" dirty="0" err="1">
                <a:latin typeface="Courier New" panose="02070309020205020404" pitchFamily="49" charset="0"/>
                <a:cs typeface="Courier New" panose="02070309020205020404" pitchFamily="49" charset="0"/>
              </a:rPr>
              <a:t>rworldmap</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data&lt;-read.csv("ipdataset.csv")</a:t>
            </a:r>
          </a:p>
          <a:p>
            <a:r>
              <a:rPr lang="en-US" sz="1600" dirty="0">
                <a:latin typeface="Courier New" panose="02070309020205020404" pitchFamily="49" charset="0"/>
                <a:cs typeface="Courier New" panose="02070309020205020404" pitchFamily="49" charset="0"/>
              </a:rPr>
              <a:t> </a:t>
            </a:r>
          </a:p>
          <a:p>
            <a:r>
              <a:rPr lang="en-US" sz="1600" dirty="0" err="1">
                <a:latin typeface="Courier New" panose="02070309020205020404" pitchFamily="49" charset="0"/>
                <a:cs typeface="Courier New" panose="02070309020205020404" pitchFamily="49" charset="0"/>
              </a:rPr>
              <a:t>sPDF</a:t>
            </a:r>
            <a:r>
              <a:rPr lang="en-US" sz="1600" dirty="0">
                <a:latin typeface="Courier New" panose="02070309020205020404" pitchFamily="49" charset="0"/>
                <a:cs typeface="Courier New" panose="02070309020205020404" pitchFamily="49" charset="0"/>
              </a:rPr>
              <a:t>&lt;- joinCountryData2Map(</a:t>
            </a:r>
            <a:r>
              <a:rPr lang="en-US" sz="1600" dirty="0" err="1">
                <a:latin typeface="Courier New" panose="02070309020205020404" pitchFamily="49" charset="0"/>
                <a:cs typeface="Courier New" panose="02070309020205020404" pitchFamily="49" charset="0"/>
              </a:rPr>
              <a:t>data,joinCode</a:t>
            </a:r>
            <a:r>
              <a:rPr lang="en-US" sz="1600" dirty="0">
                <a:latin typeface="Courier New" panose="02070309020205020404" pitchFamily="49" charset="0"/>
                <a:cs typeface="Courier New" panose="02070309020205020404" pitchFamily="49" charset="0"/>
              </a:rPr>
              <a:t>="ISO3",nameJoinColumn="country")</a:t>
            </a:r>
          </a:p>
          <a:p>
            <a:r>
              <a:rPr lang="en-US" sz="1600" dirty="0">
                <a:latin typeface="Courier New" panose="02070309020205020404" pitchFamily="49" charset="0"/>
                <a:cs typeface="Courier New" panose="02070309020205020404" pitchFamily="49" charset="0"/>
              </a:rPr>
              <a:t>par(</a:t>
            </a:r>
            <a:r>
              <a:rPr lang="en-US" sz="1600" dirty="0" err="1">
                <a:latin typeface="Courier New" panose="02070309020205020404" pitchFamily="49" charset="0"/>
                <a:cs typeface="Courier New" panose="02070309020205020404" pitchFamily="49" charset="0"/>
              </a:rPr>
              <a:t>mai</a:t>
            </a:r>
            <a:r>
              <a:rPr lang="en-US" sz="1600" dirty="0">
                <a:latin typeface="Courier New" panose="02070309020205020404" pitchFamily="49" charset="0"/>
                <a:cs typeface="Courier New" panose="02070309020205020404" pitchFamily="49" charset="0"/>
              </a:rPr>
              <a:t>=c(0,0,0.2,0),</a:t>
            </a:r>
            <a:r>
              <a:rPr lang="en-US" sz="1600" dirty="0" err="1">
                <a:latin typeface="Courier New" panose="02070309020205020404" pitchFamily="49" charset="0"/>
                <a:cs typeface="Courier New" panose="02070309020205020404" pitchFamily="49" charset="0"/>
              </a:rPr>
              <a:t>xaxs</a:t>
            </a:r>
            <a:r>
              <a:rPr lang="en-US" sz="1600" dirty="0">
                <a:latin typeface="Courier New" panose="02070309020205020404" pitchFamily="49" charset="0"/>
                <a:cs typeface="Courier New" panose="02070309020205020404" pitchFamily="49" charset="0"/>
              </a:rPr>
              <a:t>="i",</a:t>
            </a:r>
            <a:r>
              <a:rPr lang="en-US" sz="1600" dirty="0" err="1">
                <a:latin typeface="Courier New" panose="02070309020205020404" pitchFamily="49" charset="0"/>
                <a:cs typeface="Courier New" panose="02070309020205020404" pitchFamily="49" charset="0"/>
              </a:rPr>
              <a:t>yaxs</a:t>
            </a:r>
            <a:r>
              <a:rPr lang="en-US" sz="1600" dirty="0">
                <a:latin typeface="Courier New" panose="02070309020205020404" pitchFamily="49" charset="0"/>
                <a:cs typeface="Courier New" panose="02070309020205020404" pitchFamily="49" charset="0"/>
              </a:rPr>
              <a:t>="i")</a:t>
            </a:r>
          </a:p>
          <a:p>
            <a:r>
              <a:rPr lang="en-US" sz="1600" dirty="0" err="1">
                <a:latin typeface="Courier New" panose="02070309020205020404" pitchFamily="49" charset="0"/>
                <a:cs typeface="Courier New" panose="02070309020205020404" pitchFamily="49" charset="0"/>
              </a:rPr>
              <a:t>mapCountryData</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sPDF</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nameColumnToPlot</a:t>
            </a:r>
            <a:r>
              <a:rPr lang="en-US" sz="1600" dirty="0">
                <a:latin typeface="Courier New" panose="02070309020205020404" pitchFamily="49" charset="0"/>
                <a:cs typeface="Courier New" panose="02070309020205020404" pitchFamily="49" charset="0"/>
              </a:rPr>
              <a:t>="IP")</a:t>
            </a:r>
          </a:p>
          <a:p>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132182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 Spam by Country</a:t>
            </a:r>
            <a:endParaRPr lang="en-US" dirty="0"/>
          </a:p>
        </p:txBody>
      </p:sp>
      <p:sp>
        <p:nvSpPr>
          <p:cNvPr id="3" name="Content Placeholder 2"/>
          <p:cNvSpPr>
            <a:spLocks noGrp="1"/>
          </p:cNvSpPr>
          <p:nvPr>
            <p:ph idx="1"/>
          </p:nvPr>
        </p:nvSpPr>
        <p:spPr/>
        <p:txBody>
          <a:bodyPr/>
          <a:lstStyle/>
          <a:p>
            <a:r>
              <a:rPr lang="en-US" sz="1400" dirty="0">
                <a:latin typeface="Courier New" panose="02070309020205020404" pitchFamily="49" charset="0"/>
                <a:cs typeface="Courier New" panose="02070309020205020404" pitchFamily="49" charset="0"/>
              </a:rPr>
              <a:t>1,USA,127451</a:t>
            </a:r>
          </a:p>
          <a:p>
            <a:r>
              <a:rPr lang="en-US" sz="1400" dirty="0">
                <a:latin typeface="Courier New" panose="02070309020205020404" pitchFamily="49" charset="0"/>
                <a:cs typeface="Courier New" panose="02070309020205020404" pitchFamily="49" charset="0"/>
              </a:rPr>
              <a:t>2,CHN,30573</a:t>
            </a:r>
          </a:p>
          <a:p>
            <a:r>
              <a:rPr lang="en-US" sz="1400" dirty="0">
                <a:latin typeface="Courier New" panose="02070309020205020404" pitchFamily="49" charset="0"/>
                <a:cs typeface="Courier New" panose="02070309020205020404" pitchFamily="49" charset="0"/>
              </a:rPr>
              <a:t>3,JPN,20777</a:t>
            </a:r>
          </a:p>
          <a:p>
            <a:r>
              <a:rPr lang="en-US" sz="1400" dirty="0">
                <a:latin typeface="Courier New" panose="02070309020205020404" pitchFamily="49" charset="0"/>
                <a:cs typeface="Courier New" panose="02070309020205020404" pitchFamily="49" charset="0"/>
              </a:rPr>
              <a:t>4,GBR,15192</a:t>
            </a:r>
          </a:p>
          <a:p>
            <a:r>
              <a:rPr lang="en-US" sz="1400" dirty="0">
                <a:latin typeface="Courier New" panose="02070309020205020404" pitchFamily="49" charset="0"/>
                <a:cs typeface="Courier New" panose="02070309020205020404" pitchFamily="49" charset="0"/>
              </a:rPr>
              <a:t>5,ESP,14433</a:t>
            </a:r>
          </a:p>
          <a:p>
            <a:r>
              <a:rPr lang="en-US" sz="1400" dirty="0">
                <a:latin typeface="Courier New" panose="02070309020205020404" pitchFamily="49" charset="0"/>
                <a:cs typeface="Courier New" panose="02070309020205020404" pitchFamily="49" charset="0"/>
              </a:rPr>
              <a:t>6,IND,13479</a:t>
            </a:r>
          </a:p>
          <a:p>
            <a:r>
              <a:rPr lang="en-US" sz="1400" dirty="0">
                <a:latin typeface="Courier New" panose="02070309020205020404" pitchFamily="49" charset="0"/>
                <a:cs typeface="Courier New" panose="02070309020205020404" pitchFamily="49" charset="0"/>
              </a:rPr>
              <a:t>7,DEU,12531</a:t>
            </a:r>
          </a:p>
          <a:p>
            <a:r>
              <a:rPr lang="en-US" sz="1400" dirty="0">
                <a:latin typeface="Courier New" panose="02070309020205020404" pitchFamily="49" charset="0"/>
                <a:cs typeface="Courier New" panose="02070309020205020404" pitchFamily="49" charset="0"/>
              </a:rPr>
              <a:t>8,KOR,11364</a:t>
            </a:r>
          </a:p>
          <a:p>
            <a:r>
              <a:rPr lang="en-US" sz="1400" dirty="0">
                <a:latin typeface="Courier New" panose="02070309020205020404" pitchFamily="49" charset="0"/>
                <a:cs typeface="Courier New" panose="02070309020205020404" pitchFamily="49" charset="0"/>
              </a:rPr>
              <a:t>9,FRA,10626</a:t>
            </a:r>
          </a:p>
          <a:p>
            <a:r>
              <a:rPr lang="en-US" sz="1400" dirty="0" smtClean="0">
                <a:latin typeface="Courier New" panose="02070309020205020404" pitchFamily="49" charset="0"/>
                <a:cs typeface="Courier New" panose="02070309020205020404" pitchFamily="49" charset="0"/>
              </a:rPr>
              <a:t>10,ITA,9223</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5946907"/>
      </p:ext>
    </p:extLst>
  </p:cSld>
  <p:clrMapOvr>
    <a:masterClrMapping/>
  </p:clrMapOvr>
  <p:transition/>
</p:sld>
</file>

<file path=ppt/theme/theme1.xml><?xml version="1.0" encoding="utf-8"?>
<a:theme xmlns:a="http://schemas.openxmlformats.org/drawingml/2006/main" name="1 - Network Analysis with Kaleidoscope v0.1">
  <a:themeElements>
    <a:clrScheme name="DRAFT_CERT_SEI_Template 15">
      <a:dk1>
        <a:srgbClr val="000000"/>
      </a:dk1>
      <a:lt1>
        <a:srgbClr val="FFFFFF"/>
      </a:lt1>
      <a:dk2>
        <a:srgbClr val="000000"/>
      </a:dk2>
      <a:lt2>
        <a:srgbClr val="666666"/>
      </a:lt2>
      <a:accent1>
        <a:srgbClr val="BBE0E3"/>
      </a:accent1>
      <a:accent2>
        <a:srgbClr val="990000"/>
      </a:accent2>
      <a:accent3>
        <a:srgbClr val="FFFFFF"/>
      </a:accent3>
      <a:accent4>
        <a:srgbClr val="000000"/>
      </a:accent4>
      <a:accent5>
        <a:srgbClr val="DAEDEF"/>
      </a:accent5>
      <a:accent6>
        <a:srgbClr val="8A0000"/>
      </a:accent6>
      <a:hlink>
        <a:srgbClr val="333399"/>
      </a:hlink>
      <a:folHlink>
        <a:srgbClr val="663399"/>
      </a:folHlink>
    </a:clrScheme>
    <a:fontScheme name="DRAFT_CERT_SEI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2309" tIns="46154" rIns="92309" bIns="46154"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defRPr kumimoji="0" lang="en-US" sz="10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2309" tIns="46154" rIns="92309" bIns="46154"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Tx/>
          <a:buSzTx/>
          <a:buFontTx/>
          <a:buNone/>
          <a:tabLst>
            <a:tab pos="292100" algn="l"/>
            <a:tab pos="571500" algn="l"/>
          </a:tabLst>
          <a:defRPr kumimoji="0" lang="en-US" sz="10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DRAFT_CERT_SEI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RAFT_CERT_SEI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RAFT_CERT_SEI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RAFT_CERT_SEI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RAFT_CERT_SEI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RAFT_CERT_SEI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RAFT_CERT_SEI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RAFT_CERT_SEI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RAFT_CERT_SEI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RAFT_CERT_SEI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RAFT_CERT_SEI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RAFT_CERT_SEI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RAFT_CERT_SEI_Template 13">
        <a:dk1>
          <a:srgbClr val="000000"/>
        </a:dk1>
        <a:lt1>
          <a:srgbClr val="FFFFFF"/>
        </a:lt1>
        <a:dk2>
          <a:srgbClr val="000000"/>
        </a:dk2>
        <a:lt2>
          <a:srgbClr val="666666"/>
        </a:lt2>
        <a:accent1>
          <a:srgbClr val="BBE0E3"/>
        </a:accent1>
        <a:accent2>
          <a:srgbClr val="333399"/>
        </a:accent2>
        <a:accent3>
          <a:srgbClr val="FFFFFF"/>
        </a:accent3>
        <a:accent4>
          <a:srgbClr val="000000"/>
        </a:accent4>
        <a:accent5>
          <a:srgbClr val="DAEDEF"/>
        </a:accent5>
        <a:accent6>
          <a:srgbClr val="2D2D8A"/>
        </a:accent6>
        <a:hlink>
          <a:srgbClr val="336699"/>
        </a:hlink>
        <a:folHlink>
          <a:srgbClr val="99CC00"/>
        </a:folHlink>
      </a:clrScheme>
      <a:clrMap bg1="lt1" tx1="dk1" bg2="lt2" tx2="dk2" accent1="accent1" accent2="accent2" accent3="accent3" accent4="accent4" accent5="accent5" accent6="accent6" hlink="hlink" folHlink="folHlink"/>
    </a:extraClrScheme>
    <a:extraClrScheme>
      <a:clrScheme name="DRAFT_CERT_SEI_Template 14">
        <a:dk1>
          <a:srgbClr val="000000"/>
        </a:dk1>
        <a:lt1>
          <a:srgbClr val="FFFFFF"/>
        </a:lt1>
        <a:dk2>
          <a:srgbClr val="000000"/>
        </a:dk2>
        <a:lt2>
          <a:srgbClr val="666666"/>
        </a:lt2>
        <a:accent1>
          <a:srgbClr val="BBE0E3"/>
        </a:accent1>
        <a:accent2>
          <a:srgbClr val="990000"/>
        </a:accent2>
        <a:accent3>
          <a:srgbClr val="FFFFFF"/>
        </a:accent3>
        <a:accent4>
          <a:srgbClr val="000000"/>
        </a:accent4>
        <a:accent5>
          <a:srgbClr val="DAEDEF"/>
        </a:accent5>
        <a:accent6>
          <a:srgbClr val="8A0000"/>
        </a:accent6>
        <a:hlink>
          <a:srgbClr val="6633CC"/>
        </a:hlink>
        <a:folHlink>
          <a:srgbClr val="333399"/>
        </a:folHlink>
      </a:clrScheme>
      <a:clrMap bg1="lt1" tx1="dk1" bg2="lt2" tx2="dk2" accent1="accent1" accent2="accent2" accent3="accent3" accent4="accent4" accent5="accent5" accent6="accent6" hlink="hlink" folHlink="folHlink"/>
    </a:extraClrScheme>
    <a:extraClrScheme>
      <a:clrScheme name="DRAFT_CERT_SEI_Template 15">
        <a:dk1>
          <a:srgbClr val="000000"/>
        </a:dk1>
        <a:lt1>
          <a:srgbClr val="FFFFFF"/>
        </a:lt1>
        <a:dk2>
          <a:srgbClr val="000000"/>
        </a:dk2>
        <a:lt2>
          <a:srgbClr val="666666"/>
        </a:lt2>
        <a:accent1>
          <a:srgbClr val="BBE0E3"/>
        </a:accent1>
        <a:accent2>
          <a:srgbClr val="990000"/>
        </a:accent2>
        <a:accent3>
          <a:srgbClr val="FFFFFF"/>
        </a:accent3>
        <a:accent4>
          <a:srgbClr val="000000"/>
        </a:accent4>
        <a:accent5>
          <a:srgbClr val="DAEDEF"/>
        </a:accent5>
        <a:accent6>
          <a:srgbClr val="8A0000"/>
        </a:accent6>
        <a:hlink>
          <a:srgbClr val="333399"/>
        </a:hlink>
        <a:folHlink>
          <a:srgbClr val="66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3B9396002D3C744B203E3D7F1B527B4" ma:contentTypeVersion="0" ma:contentTypeDescription="Create a new document." ma:contentTypeScope="" ma:versionID="d278f58c9455b897ee0dd7fd9a2696d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DBFF51-DE99-4A48-8416-AB3BC1F5419A}">
  <ds:schemaRefs>
    <ds:schemaRef ds:uri="http://schemas.microsoft.com/sharepoint/v3/contenttype/forms"/>
  </ds:schemaRefs>
</ds:datastoreItem>
</file>

<file path=customXml/itemProps2.xml><?xml version="1.0" encoding="utf-8"?>
<ds:datastoreItem xmlns:ds="http://schemas.openxmlformats.org/officeDocument/2006/customXml" ds:itemID="{BC299671-367D-41B7-9EA1-56ACC8D103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8D7CC97-6E37-4F26-A010-F9008EB0F87E}">
  <ds:schemaRefs>
    <ds:schemaRef ds:uri="http://schemas.microsoft.com/office/2006/documentManagement/types"/>
    <ds:schemaRef ds:uri="http://www.w3.org/XML/1998/namespace"/>
    <ds:schemaRef ds:uri="http://purl.org/dc/elements/1.1/"/>
    <ds:schemaRef ds:uri="http://schemas.microsoft.com/office/infopath/2007/PartnerControls"/>
    <ds:schemaRef ds:uri="http://purl.org/dc/dcmitype/"/>
    <ds:schemaRef ds:uri="http://purl.org/dc/term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1 - Network Analysis with Kaleidoscope v0.1</Template>
  <TotalTime>13130</TotalTime>
  <Words>4953</Words>
  <Application>Microsoft Office PowerPoint</Application>
  <PresentationFormat>On-screen Show (4:3)</PresentationFormat>
  <Paragraphs>958</Paragraphs>
  <Slides>107</Slides>
  <Notes>4</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1 - Network Analysis with Kaleidoscope v0.1</vt:lpstr>
      <vt:lpstr>Network Flow  Visualization</vt:lpstr>
      <vt:lpstr>PowerPoint Presentation</vt:lpstr>
      <vt:lpstr>Learning Objectives</vt:lpstr>
      <vt:lpstr>Overview</vt:lpstr>
      <vt:lpstr>Schedule 3/17/2014</vt:lpstr>
      <vt:lpstr>Schedule 3/18/2014</vt:lpstr>
      <vt:lpstr>History</vt:lpstr>
      <vt:lpstr>PowerPoint Presentation</vt:lpstr>
      <vt:lpstr>Terminology 1</vt:lpstr>
      <vt:lpstr>Network Flow Analysis</vt:lpstr>
      <vt:lpstr>Where Visualization meets Analysis</vt:lpstr>
      <vt:lpstr>What is Visualization?</vt:lpstr>
      <vt:lpstr>Where it is useful</vt:lpstr>
      <vt:lpstr>Where it isn’t that useful</vt:lpstr>
      <vt:lpstr>Visualization, or visualization related packages</vt:lpstr>
      <vt:lpstr>Popular types of visualization:</vt:lpstr>
      <vt:lpstr>Software to do visualization: Rayon</vt:lpstr>
      <vt:lpstr>How to prepare Viz</vt:lpstr>
      <vt:lpstr>Bar Charts</vt:lpstr>
      <vt:lpstr>Terminology 2</vt:lpstr>
      <vt:lpstr>Bar Chart</vt:lpstr>
      <vt:lpstr>How to prepare Viz</vt:lpstr>
      <vt:lpstr>Bar Chart, simplified</vt:lpstr>
      <vt:lpstr>Bar Chart Example</vt:lpstr>
      <vt:lpstr>Statistics for the seven continents </vt:lpstr>
      <vt:lpstr>Input file needs to look like this</vt:lpstr>
      <vt:lpstr>Script to produce bar chart</vt:lpstr>
      <vt:lpstr>Bar Chart Ex 1: Continent Population</vt:lpstr>
      <vt:lpstr>Things to note</vt:lpstr>
      <vt:lpstr>rycategories</vt:lpstr>
      <vt:lpstr>Add annotation  (same data more readable)</vt:lpstr>
      <vt:lpstr>Bar Chart Example Output 2</vt:lpstr>
      <vt:lpstr>How to prepare Viz</vt:lpstr>
      <vt:lpstr>How to use Rayon to prepare viz</vt:lpstr>
      <vt:lpstr>Sort the output as you want it: alpha</vt:lpstr>
      <vt:lpstr>Sort the output as you want it:numeric</vt:lpstr>
      <vt:lpstr>Remember the multi-column input file</vt:lpstr>
      <vt:lpstr>Selecting from different input columns</vt:lpstr>
      <vt:lpstr>How to prepare Viz</vt:lpstr>
      <vt:lpstr>How to use SiLK &amp; Rayon to prepare viz</vt:lpstr>
      <vt:lpstr>Bar Chart starting with SiLK</vt:lpstr>
      <vt:lpstr>Get and process flow type </vt:lpstr>
      <vt:lpstr>Output from get and prep script</vt:lpstr>
      <vt:lpstr>Get, process, prepare and viz</vt:lpstr>
      <vt:lpstr>Question on prep for graph</vt:lpstr>
      <vt:lpstr>Exercises</vt:lpstr>
      <vt:lpstr>Scatter Plots</vt:lpstr>
      <vt:lpstr>Scatter Plot Basics</vt:lpstr>
      <vt:lpstr>Terminology 3</vt:lpstr>
      <vt:lpstr>ryscatterplot</vt:lpstr>
      <vt:lpstr>Scatterplot of Area vs Population</vt:lpstr>
      <vt:lpstr>Make it easier to read and maintain</vt:lpstr>
      <vt:lpstr>ICMP Type and Code data example</vt:lpstr>
      <vt:lpstr>ICMP Cluster script and scatterplot</vt:lpstr>
      <vt:lpstr>Exercises</vt:lpstr>
      <vt:lpstr>Exercises, continued</vt:lpstr>
      <vt:lpstr>Time Series</vt:lpstr>
      <vt:lpstr>Time Series</vt:lpstr>
      <vt:lpstr>Terminology 4</vt:lpstr>
      <vt:lpstr>rytimeseries</vt:lpstr>
      <vt:lpstr>How to prepare Viz</vt:lpstr>
      <vt:lpstr>Get and prep data for Timeseries</vt:lpstr>
      <vt:lpstr>Get and prep data for timeseries</vt:lpstr>
      <vt:lpstr>Simple Timeseries</vt:lpstr>
      <vt:lpstr>Simple uni-directional traffic plot</vt:lpstr>
      <vt:lpstr>Plot flow directions separately</vt:lpstr>
      <vt:lpstr>Bi-directional script and plot</vt:lpstr>
      <vt:lpstr>One more step, multiple plots</vt:lpstr>
      <vt:lpstr>Multiple plot output</vt:lpstr>
      <vt:lpstr>Exercises</vt:lpstr>
      <vt:lpstr>Additional Rayon visualization Modes</vt:lpstr>
      <vt:lpstr>Heat Map</vt:lpstr>
      <vt:lpstr>Hilbert Curve</vt:lpstr>
      <vt:lpstr>PowerPoint Presentation</vt:lpstr>
      <vt:lpstr>Rayon implementation of Hilbert</vt:lpstr>
      <vt:lpstr>Histogram</vt:lpstr>
      <vt:lpstr>Use bar chart to make a histogram</vt:lpstr>
      <vt:lpstr>Letter frequency table</vt:lpstr>
      <vt:lpstr>Render script</vt:lpstr>
      <vt:lpstr>PowerPoint Presentation</vt:lpstr>
      <vt:lpstr>Prepare and render script</vt:lpstr>
      <vt:lpstr>PowerPoint Presentation</vt:lpstr>
      <vt:lpstr>Additional Rayon visualizations</vt:lpstr>
      <vt:lpstr>Final Thoughts Cool stuff Resources</vt:lpstr>
      <vt:lpstr>Link diagram (directed graph)</vt:lpstr>
      <vt:lpstr>Directed Graphs, a little more explanation</vt:lpstr>
      <vt:lpstr>Graphiz not Rayon</vt:lpstr>
      <vt:lpstr>Example:</vt:lpstr>
      <vt:lpstr>Graphviz Used to Map DNS</vt:lpstr>
      <vt:lpstr>Graphviz Used to Map FTP</vt:lpstr>
      <vt:lpstr>Link diagram from Analyst’s Notebook</vt:lpstr>
      <vt:lpstr>Other Visualization techniques</vt:lpstr>
      <vt:lpstr>Visualizing Poision Ivy C2 activity</vt:lpstr>
      <vt:lpstr>Activity on the Internet</vt:lpstr>
      <vt:lpstr>Internet Heat 2009-2013</vt:lpstr>
      <vt:lpstr>Graph Visualization: DOD Routing Space</vt:lpstr>
      <vt:lpstr>Spam by country</vt:lpstr>
      <vt:lpstr>R code to produce “Spam by Country”</vt:lpstr>
      <vt:lpstr>Data for Spam by Country</vt:lpstr>
      <vt:lpstr>PowerPoint Presentation</vt:lpstr>
      <vt:lpstr>Analyst’s explanation</vt:lpstr>
      <vt:lpstr>Graphics file formats</vt:lpstr>
      <vt:lpstr>Rayon’s “Canvas” nomenclature</vt:lpstr>
      <vt:lpstr>Resources</vt:lpstr>
      <vt:lpstr>Bibliography</vt:lpstr>
      <vt:lpstr>Tufte</vt:lpstr>
      <vt:lpstr>Paul Krystosek   pnk@cert.org   Analysis Team Lead Network Situational Awareness Group CERT Software Engineering Institute Carnegie Mellon University Pittsburgh, PA </vt:lpstr>
    </vt:vector>
  </TitlesOfParts>
  <Company>Software Engineering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dc:title>
  <dc:creator>tjs</dc:creator>
  <cp:lastModifiedBy>Bonifield, James E CTR DISA CONUS</cp:lastModifiedBy>
  <cp:revision>178</cp:revision>
  <cp:lastPrinted>2013-06-28T14:05:49Z</cp:lastPrinted>
  <dcterms:created xsi:type="dcterms:W3CDTF">2013-05-06T15:11:52Z</dcterms:created>
  <dcterms:modified xsi:type="dcterms:W3CDTF">2016-04-07T07:25:02Z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0x01010043B9396002D3C744B203E3D7F1B527B4</vt:lpwstr>
  </property>
</Properties>
</file>